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48"/>
  </p:notesMasterIdLst>
  <p:handoutMasterIdLst>
    <p:handoutMasterId r:id="rId49"/>
  </p:handoutMasterIdLst>
  <p:sldIdLst>
    <p:sldId id="315" r:id="rId2"/>
    <p:sldId id="316" r:id="rId3"/>
    <p:sldId id="269" r:id="rId4"/>
    <p:sldId id="258" r:id="rId5"/>
    <p:sldId id="296" r:id="rId6"/>
    <p:sldId id="259" r:id="rId7"/>
    <p:sldId id="297" r:id="rId8"/>
    <p:sldId id="261" r:id="rId9"/>
    <p:sldId id="295" r:id="rId10"/>
    <p:sldId id="343" r:id="rId11"/>
    <p:sldId id="262" r:id="rId12"/>
    <p:sldId id="320" r:id="rId13"/>
    <p:sldId id="264" r:id="rId14"/>
    <p:sldId id="321" r:id="rId15"/>
    <p:sldId id="265" r:id="rId16"/>
    <p:sldId id="318" r:id="rId17"/>
    <p:sldId id="322" r:id="rId18"/>
    <p:sldId id="323" r:id="rId19"/>
    <p:sldId id="324" r:id="rId20"/>
    <p:sldId id="299" r:id="rId21"/>
    <p:sldId id="267" r:id="rId22"/>
    <p:sldId id="300" r:id="rId23"/>
    <p:sldId id="302" r:id="rId24"/>
    <p:sldId id="325" r:id="rId25"/>
    <p:sldId id="326" r:id="rId26"/>
    <p:sldId id="303" r:id="rId27"/>
    <p:sldId id="327" r:id="rId28"/>
    <p:sldId id="304" r:id="rId29"/>
    <p:sldId id="270" r:id="rId30"/>
    <p:sldId id="311" r:id="rId31"/>
    <p:sldId id="273" r:id="rId32"/>
    <p:sldId id="272" r:id="rId33"/>
    <p:sldId id="329" r:id="rId34"/>
    <p:sldId id="307" r:id="rId35"/>
    <p:sldId id="312" r:id="rId36"/>
    <p:sldId id="276" r:id="rId37"/>
    <p:sldId id="331" r:id="rId38"/>
    <p:sldId id="335" r:id="rId39"/>
    <p:sldId id="277" r:id="rId40"/>
    <p:sldId id="314" r:id="rId41"/>
    <p:sldId id="308" r:id="rId42"/>
    <p:sldId id="309" r:id="rId43"/>
    <p:sldId id="340" r:id="rId44"/>
    <p:sldId id="341" r:id="rId45"/>
    <p:sldId id="342" r:id="rId46"/>
    <p:sldId id="317" r:id="rId47"/>
  </p:sldIdLst>
  <p:sldSz cx="9144000" cy="6858000" type="screen4x3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1453" autoAdjust="0"/>
  </p:normalViewPr>
  <p:slideViewPr>
    <p:cSldViewPr>
      <p:cViewPr varScale="1">
        <p:scale>
          <a:sx n="79" d="100"/>
          <a:sy n="79" d="100"/>
        </p:scale>
        <p:origin x="156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31.xml"/><Relationship Id="rId3" Type="http://schemas.openxmlformats.org/officeDocument/2006/relationships/slide" Target="slides/slide6.xml"/><Relationship Id="rId7" Type="http://schemas.openxmlformats.org/officeDocument/2006/relationships/slide" Target="slides/slide11.xml"/><Relationship Id="rId12" Type="http://schemas.openxmlformats.org/officeDocument/2006/relationships/slide" Target="slides/slide29.xml"/><Relationship Id="rId17" Type="http://schemas.openxmlformats.org/officeDocument/2006/relationships/slide" Target="slides/slide46.xml"/><Relationship Id="rId2" Type="http://schemas.openxmlformats.org/officeDocument/2006/relationships/slide" Target="slides/slide4.xml"/><Relationship Id="rId16" Type="http://schemas.openxmlformats.org/officeDocument/2006/relationships/slide" Target="slides/slide39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21.xml"/><Relationship Id="rId5" Type="http://schemas.openxmlformats.org/officeDocument/2006/relationships/slide" Target="slides/slide8.xml"/><Relationship Id="rId15" Type="http://schemas.openxmlformats.org/officeDocument/2006/relationships/slide" Target="slides/slide36.xml"/><Relationship Id="rId10" Type="http://schemas.openxmlformats.org/officeDocument/2006/relationships/slide" Target="slides/slide15.xml"/><Relationship Id="rId4" Type="http://schemas.openxmlformats.org/officeDocument/2006/relationships/slide" Target="slides/slide7.xml"/><Relationship Id="rId9" Type="http://schemas.openxmlformats.org/officeDocument/2006/relationships/slide" Target="slides/slide14.xml"/><Relationship Id="rId14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3E0E5-FB8F-334C-8FE5-62A44FA30DEC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3262AA-24DB-9D42-BA49-DFEA9DCEA11E}">
      <dgm:prSet/>
      <dgm:spPr/>
      <dgm:t>
        <a:bodyPr/>
        <a:lstStyle/>
        <a:p>
          <a:pPr rtl="0"/>
          <a:r>
            <a:rPr lang="en-US" dirty="0"/>
            <a:t>There are several alternative conventions used to represent negative as well as positive integers</a:t>
          </a:r>
        </a:p>
      </dgm:t>
    </dgm:pt>
    <dgm:pt modelId="{E1AE39EB-9D06-F54A-8B72-CF80C5205387}" type="parTrans" cxnId="{E351E063-CBB2-5C45-88B7-5DFC7C063C58}">
      <dgm:prSet/>
      <dgm:spPr/>
      <dgm:t>
        <a:bodyPr/>
        <a:lstStyle/>
        <a:p>
          <a:endParaRPr lang="en-US"/>
        </a:p>
      </dgm:t>
    </dgm:pt>
    <dgm:pt modelId="{50F1CEAA-FF30-954B-8964-4E6B2EA0FA15}" type="sibTrans" cxnId="{E351E063-CBB2-5C45-88B7-5DFC7C063C58}">
      <dgm:prSet/>
      <dgm:spPr/>
      <dgm:t>
        <a:bodyPr/>
        <a:lstStyle/>
        <a:p>
          <a:endParaRPr lang="en-US"/>
        </a:p>
      </dgm:t>
    </dgm:pt>
    <dgm:pt modelId="{D421B331-5FF1-894D-BC17-510CC556518C}">
      <dgm:prSet/>
      <dgm:spPr/>
      <dgm:t>
        <a:bodyPr/>
        <a:lstStyle/>
        <a:p>
          <a:pPr rtl="0"/>
          <a:r>
            <a:rPr lang="en-US" dirty="0"/>
            <a:t>All of these alternatives involve treating the most significant (leftmost) bit in the word as a sign bit</a:t>
          </a:r>
        </a:p>
      </dgm:t>
    </dgm:pt>
    <dgm:pt modelId="{F08812C2-D4C2-1D44-B7C3-919E1DF10143}" type="parTrans" cxnId="{C4C79A9E-E948-D343-AD5A-A2169147BC37}">
      <dgm:prSet/>
      <dgm:spPr/>
      <dgm:t>
        <a:bodyPr/>
        <a:lstStyle/>
        <a:p>
          <a:endParaRPr lang="en-US"/>
        </a:p>
      </dgm:t>
    </dgm:pt>
    <dgm:pt modelId="{B998553F-C21F-A245-90B3-D8A962712F85}" type="sibTrans" cxnId="{C4C79A9E-E948-D343-AD5A-A2169147BC37}">
      <dgm:prSet/>
      <dgm:spPr/>
      <dgm:t>
        <a:bodyPr/>
        <a:lstStyle/>
        <a:p>
          <a:endParaRPr lang="en-US"/>
        </a:p>
      </dgm:t>
    </dgm:pt>
    <dgm:pt modelId="{911F3139-331A-9041-947D-2D8029CBE0EE}">
      <dgm:prSet/>
      <dgm:spPr/>
      <dgm:t>
        <a:bodyPr/>
        <a:lstStyle/>
        <a:p>
          <a:pPr rtl="0"/>
          <a:r>
            <a:rPr lang="en-US" dirty="0"/>
            <a:t>If the sign bit is 0 the number is positive</a:t>
          </a:r>
        </a:p>
      </dgm:t>
    </dgm:pt>
    <dgm:pt modelId="{E2DAEE02-3EF1-D541-9387-EEF1F08CEED9}" type="parTrans" cxnId="{8A0E2ECC-F287-3446-8D89-40787812DADB}">
      <dgm:prSet/>
      <dgm:spPr/>
      <dgm:t>
        <a:bodyPr/>
        <a:lstStyle/>
        <a:p>
          <a:endParaRPr lang="en-US"/>
        </a:p>
      </dgm:t>
    </dgm:pt>
    <dgm:pt modelId="{9EE2FA17-EDB9-C341-B441-2C1ABF5FF487}" type="sibTrans" cxnId="{8A0E2ECC-F287-3446-8D89-40787812DADB}">
      <dgm:prSet/>
      <dgm:spPr/>
      <dgm:t>
        <a:bodyPr/>
        <a:lstStyle/>
        <a:p>
          <a:endParaRPr lang="en-US"/>
        </a:p>
      </dgm:t>
    </dgm:pt>
    <dgm:pt modelId="{9AFCBC0B-96A4-474E-96E6-E21053505CD4}">
      <dgm:prSet/>
      <dgm:spPr/>
      <dgm:t>
        <a:bodyPr/>
        <a:lstStyle/>
        <a:p>
          <a:pPr rtl="0"/>
          <a:r>
            <a:rPr lang="en-US" dirty="0"/>
            <a:t>If the sign bit is 1 the number is negative</a:t>
          </a:r>
        </a:p>
      </dgm:t>
    </dgm:pt>
    <dgm:pt modelId="{5BAE50B4-1F31-1144-B548-966D89249933}" type="parTrans" cxnId="{A39C2DDB-0E9A-BE4E-B655-8FB6B5CAD655}">
      <dgm:prSet/>
      <dgm:spPr/>
      <dgm:t>
        <a:bodyPr/>
        <a:lstStyle/>
        <a:p>
          <a:endParaRPr lang="en-US"/>
        </a:p>
      </dgm:t>
    </dgm:pt>
    <dgm:pt modelId="{6D51E86B-54A7-D045-A8BA-7ADC2CFEFEEE}" type="sibTrans" cxnId="{A39C2DDB-0E9A-BE4E-B655-8FB6B5CAD655}">
      <dgm:prSet/>
      <dgm:spPr/>
      <dgm:t>
        <a:bodyPr/>
        <a:lstStyle/>
        <a:p>
          <a:endParaRPr lang="en-US"/>
        </a:p>
      </dgm:t>
    </dgm:pt>
    <dgm:pt modelId="{A70A6160-FC13-2848-AED3-12D569DBABD9}">
      <dgm:prSet/>
      <dgm:spPr/>
      <dgm:t>
        <a:bodyPr/>
        <a:lstStyle/>
        <a:p>
          <a:pPr rtl="0"/>
          <a:r>
            <a:rPr lang="en-US" dirty="0"/>
            <a:t>Sign-magnitude representation is the simplest form that employs a sign bit</a:t>
          </a:r>
        </a:p>
      </dgm:t>
    </dgm:pt>
    <dgm:pt modelId="{86A8D559-4BE4-F946-82B7-23A4E19B377B}" type="parTrans" cxnId="{7D4A7DF4-872E-154D-AE8F-07E2ED4B8CA2}">
      <dgm:prSet/>
      <dgm:spPr/>
      <dgm:t>
        <a:bodyPr/>
        <a:lstStyle/>
        <a:p>
          <a:endParaRPr lang="en-US"/>
        </a:p>
      </dgm:t>
    </dgm:pt>
    <dgm:pt modelId="{6A9AB68E-CE3C-1C46-BF77-B7B1A6791E53}" type="sibTrans" cxnId="{7D4A7DF4-872E-154D-AE8F-07E2ED4B8CA2}">
      <dgm:prSet/>
      <dgm:spPr/>
      <dgm:t>
        <a:bodyPr/>
        <a:lstStyle/>
        <a:p>
          <a:endParaRPr lang="en-US"/>
        </a:p>
      </dgm:t>
    </dgm:pt>
    <dgm:pt modelId="{EA19E746-087D-5747-BD84-D0BDB4D1B743}">
      <dgm:prSet/>
      <dgm:spPr/>
      <dgm:t>
        <a:bodyPr/>
        <a:lstStyle/>
        <a:p>
          <a:pPr rtl="0"/>
          <a:r>
            <a:rPr lang="en-US" dirty="0"/>
            <a:t>Drawbacks:</a:t>
          </a:r>
        </a:p>
      </dgm:t>
    </dgm:pt>
    <dgm:pt modelId="{509BE407-9AF8-1F4F-BE0E-66AD5658203E}" type="parTrans" cxnId="{C96B6C18-59CC-6C4C-B7AE-C3814D3EEC58}">
      <dgm:prSet/>
      <dgm:spPr/>
      <dgm:t>
        <a:bodyPr/>
        <a:lstStyle/>
        <a:p>
          <a:endParaRPr lang="en-US"/>
        </a:p>
      </dgm:t>
    </dgm:pt>
    <dgm:pt modelId="{625E866C-E9D2-A148-8FDD-3BE0CFDA96B9}" type="sibTrans" cxnId="{C96B6C18-59CC-6C4C-B7AE-C3814D3EEC58}">
      <dgm:prSet/>
      <dgm:spPr/>
      <dgm:t>
        <a:bodyPr/>
        <a:lstStyle/>
        <a:p>
          <a:endParaRPr lang="en-US"/>
        </a:p>
      </dgm:t>
    </dgm:pt>
    <dgm:pt modelId="{78BBE99E-AE62-174F-8840-FE9100F0377A}">
      <dgm:prSet/>
      <dgm:spPr/>
      <dgm:t>
        <a:bodyPr/>
        <a:lstStyle/>
        <a:p>
          <a:pPr rtl="0"/>
          <a:r>
            <a:rPr lang="en-US" dirty="0"/>
            <a:t>Addition and subtraction require a consideration of both the signs of the numbers and their relative magnitudes to carry out the required operation</a:t>
          </a:r>
        </a:p>
      </dgm:t>
    </dgm:pt>
    <dgm:pt modelId="{A0D81AF6-D6D6-2E44-B9F4-0468DEA92C8D}" type="parTrans" cxnId="{E3D02617-B661-984E-A8FD-78837F464085}">
      <dgm:prSet/>
      <dgm:spPr/>
      <dgm:t>
        <a:bodyPr/>
        <a:lstStyle/>
        <a:p>
          <a:endParaRPr lang="en-US"/>
        </a:p>
      </dgm:t>
    </dgm:pt>
    <dgm:pt modelId="{7767C167-0AE8-0445-BD5F-1A9B7BB8BEC2}" type="sibTrans" cxnId="{E3D02617-B661-984E-A8FD-78837F464085}">
      <dgm:prSet/>
      <dgm:spPr/>
      <dgm:t>
        <a:bodyPr/>
        <a:lstStyle/>
        <a:p>
          <a:endParaRPr lang="en-US"/>
        </a:p>
      </dgm:t>
    </dgm:pt>
    <dgm:pt modelId="{AFBFAF41-3241-B94E-B5EC-BF583F9BE04B}">
      <dgm:prSet/>
      <dgm:spPr/>
      <dgm:t>
        <a:bodyPr/>
        <a:lstStyle/>
        <a:p>
          <a:pPr rtl="0"/>
          <a:r>
            <a:rPr lang="en-US" dirty="0"/>
            <a:t>There are two representations of 0</a:t>
          </a:r>
        </a:p>
      </dgm:t>
    </dgm:pt>
    <dgm:pt modelId="{B6CC9165-E2A8-DF47-B63D-A92650E204E0}" type="parTrans" cxnId="{12C01CDA-3F30-2B4D-9420-9374A4913455}">
      <dgm:prSet/>
      <dgm:spPr/>
      <dgm:t>
        <a:bodyPr/>
        <a:lstStyle/>
        <a:p>
          <a:endParaRPr lang="en-US"/>
        </a:p>
      </dgm:t>
    </dgm:pt>
    <dgm:pt modelId="{22DD4469-73CD-B949-9383-4B96151B199A}" type="sibTrans" cxnId="{12C01CDA-3F30-2B4D-9420-9374A4913455}">
      <dgm:prSet/>
      <dgm:spPr/>
      <dgm:t>
        <a:bodyPr/>
        <a:lstStyle/>
        <a:p>
          <a:endParaRPr lang="en-US"/>
        </a:p>
      </dgm:t>
    </dgm:pt>
    <dgm:pt modelId="{50457B50-2595-E94F-993C-E177E314EAD1}">
      <dgm:prSet/>
      <dgm:spPr/>
      <dgm:t>
        <a:bodyPr/>
        <a:lstStyle/>
        <a:p>
          <a:pPr rtl="0"/>
          <a:r>
            <a:rPr lang="en-US" dirty="0"/>
            <a:t>Because of these drawbacks, sign-magnitude representation is rarely used in implementing the integer portion of the ALU</a:t>
          </a:r>
        </a:p>
      </dgm:t>
    </dgm:pt>
    <dgm:pt modelId="{91CC0228-9A2F-C44A-B1D9-A5008F223FA6}" type="parTrans" cxnId="{583FB138-40CE-864F-A1A2-B3C03CD737BB}">
      <dgm:prSet/>
      <dgm:spPr/>
      <dgm:t>
        <a:bodyPr/>
        <a:lstStyle/>
        <a:p>
          <a:endParaRPr lang="en-US"/>
        </a:p>
      </dgm:t>
    </dgm:pt>
    <dgm:pt modelId="{703DCEC5-BE7B-B844-A88E-646907E8DD42}" type="sibTrans" cxnId="{583FB138-40CE-864F-A1A2-B3C03CD737BB}">
      <dgm:prSet/>
      <dgm:spPr/>
      <dgm:t>
        <a:bodyPr/>
        <a:lstStyle/>
        <a:p>
          <a:endParaRPr lang="en-US"/>
        </a:p>
      </dgm:t>
    </dgm:pt>
    <dgm:pt modelId="{6D8D805C-8E27-5546-979C-2760A25D2E93}" type="pres">
      <dgm:prSet presAssocID="{13A3E0E5-FB8F-334C-8FE5-62A44FA30DE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5DB6DD2-519E-7446-8772-54D198A49389}" type="pres">
      <dgm:prSet presAssocID="{183262AA-24DB-9D42-BA49-DFEA9DCEA11E}" presName="circle1" presStyleLbl="node1" presStyleIdx="0" presStyleCnt="4"/>
      <dgm:spPr>
        <a:ln>
          <a:solidFill>
            <a:schemeClr val="accent1"/>
          </a:solidFill>
        </a:ln>
      </dgm:spPr>
    </dgm:pt>
    <dgm:pt modelId="{56542A31-4B1D-9F45-8815-EDDE66040362}" type="pres">
      <dgm:prSet presAssocID="{183262AA-24DB-9D42-BA49-DFEA9DCEA11E}" presName="space" presStyleCnt="0"/>
      <dgm:spPr/>
    </dgm:pt>
    <dgm:pt modelId="{E2A66267-F3CA-834C-8E92-73974C118495}" type="pres">
      <dgm:prSet presAssocID="{183262AA-24DB-9D42-BA49-DFEA9DCEA11E}" presName="rect1" presStyleLbl="alignAcc1" presStyleIdx="0" presStyleCnt="4"/>
      <dgm:spPr/>
    </dgm:pt>
    <dgm:pt modelId="{0A4D27A1-7560-5740-BE3A-A4E5BD4614A0}" type="pres">
      <dgm:prSet presAssocID="{A70A6160-FC13-2848-AED3-12D569DBABD9}" presName="vertSpace2" presStyleLbl="node1" presStyleIdx="0" presStyleCnt="4"/>
      <dgm:spPr/>
    </dgm:pt>
    <dgm:pt modelId="{0C739B3D-50AE-C948-B1FB-A51F669FD8C3}" type="pres">
      <dgm:prSet presAssocID="{A70A6160-FC13-2848-AED3-12D569DBABD9}" presName="circle2" presStyleLbl="node1" presStyleIdx="1" presStyleCnt="4"/>
      <dgm:spPr>
        <a:solidFill>
          <a:schemeClr val="accent4"/>
        </a:solidFill>
        <a:ln>
          <a:solidFill>
            <a:schemeClr val="accent4"/>
          </a:solidFill>
        </a:ln>
      </dgm:spPr>
    </dgm:pt>
    <dgm:pt modelId="{878DAEEC-84D0-1944-9838-89F9AF5AF114}" type="pres">
      <dgm:prSet presAssocID="{A70A6160-FC13-2848-AED3-12D569DBABD9}" presName="rect2" presStyleLbl="alignAcc1" presStyleIdx="1" presStyleCnt="4"/>
      <dgm:spPr/>
    </dgm:pt>
    <dgm:pt modelId="{4BBC67E4-19A9-A948-A2C9-4DFBC2C7C256}" type="pres">
      <dgm:prSet presAssocID="{EA19E746-087D-5747-BD84-D0BDB4D1B743}" presName="vertSpace3" presStyleLbl="node1" presStyleIdx="1" presStyleCnt="4"/>
      <dgm:spPr/>
    </dgm:pt>
    <dgm:pt modelId="{7D370A6D-C41B-1044-8DE0-4F85455A5416}" type="pres">
      <dgm:prSet presAssocID="{EA19E746-087D-5747-BD84-D0BDB4D1B743}" presName="circle3" presStyleLbl="node1" presStyleIdx="2" presStyleCnt="4"/>
      <dgm:spPr>
        <a:solidFill>
          <a:schemeClr val="accent3"/>
        </a:solidFill>
        <a:ln>
          <a:solidFill>
            <a:schemeClr val="accent3"/>
          </a:solidFill>
        </a:ln>
      </dgm:spPr>
    </dgm:pt>
    <dgm:pt modelId="{653CC4B6-86EE-DA43-B711-756C2A688905}" type="pres">
      <dgm:prSet presAssocID="{EA19E746-087D-5747-BD84-D0BDB4D1B743}" presName="rect3" presStyleLbl="alignAcc1" presStyleIdx="2" presStyleCnt="4"/>
      <dgm:spPr/>
    </dgm:pt>
    <dgm:pt modelId="{696C117B-0E32-BE4E-9874-CF9A36F4D455}" type="pres">
      <dgm:prSet presAssocID="{50457B50-2595-E94F-993C-E177E314EAD1}" presName="vertSpace4" presStyleLbl="node1" presStyleIdx="2" presStyleCnt="4"/>
      <dgm:spPr/>
    </dgm:pt>
    <dgm:pt modelId="{6AE7970F-AF50-6847-84A4-AC3F27104EDB}" type="pres">
      <dgm:prSet presAssocID="{50457B50-2595-E94F-993C-E177E314EAD1}" presName="circle4" presStyleLbl="node1" presStyleIdx="3" presStyleCnt="4"/>
      <dgm:spPr>
        <a:ln>
          <a:solidFill>
            <a:schemeClr val="accent1"/>
          </a:solidFill>
        </a:ln>
      </dgm:spPr>
    </dgm:pt>
    <dgm:pt modelId="{C5B53DDF-528D-9E4D-BA41-F8C8C0867C49}" type="pres">
      <dgm:prSet presAssocID="{50457B50-2595-E94F-993C-E177E314EAD1}" presName="rect4" presStyleLbl="alignAcc1" presStyleIdx="3" presStyleCnt="4"/>
      <dgm:spPr/>
    </dgm:pt>
    <dgm:pt modelId="{9DBFECD6-8A3D-8547-8DAB-53D12B7D2327}" type="pres">
      <dgm:prSet presAssocID="{183262AA-24DB-9D42-BA49-DFEA9DCEA11E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9F67836C-3F36-8843-BBCE-92D425CCDC28}" type="pres">
      <dgm:prSet presAssocID="{183262AA-24DB-9D42-BA49-DFEA9DCEA11E}" presName="rect1ChTx" presStyleLbl="alignAcc1" presStyleIdx="3" presStyleCnt="4">
        <dgm:presLayoutVars>
          <dgm:bulletEnabled val="1"/>
        </dgm:presLayoutVars>
      </dgm:prSet>
      <dgm:spPr/>
    </dgm:pt>
    <dgm:pt modelId="{0D15B29A-FC1E-424A-9747-0E0CC8A6C14B}" type="pres">
      <dgm:prSet presAssocID="{A70A6160-FC13-2848-AED3-12D569DBABD9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DEF3D320-B9E4-D14E-B4C6-590BF47411BC}" type="pres">
      <dgm:prSet presAssocID="{A70A6160-FC13-2848-AED3-12D569DBABD9}" presName="rect2ChTx" presStyleLbl="alignAcc1" presStyleIdx="3" presStyleCnt="4">
        <dgm:presLayoutVars>
          <dgm:bulletEnabled val="1"/>
        </dgm:presLayoutVars>
      </dgm:prSet>
      <dgm:spPr/>
    </dgm:pt>
    <dgm:pt modelId="{1AB44C3C-2B6E-7B4A-B079-9E44E58D790F}" type="pres">
      <dgm:prSet presAssocID="{EA19E746-087D-5747-BD84-D0BDB4D1B743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51514997-96B0-7948-A8A1-B4F21AD740E0}" type="pres">
      <dgm:prSet presAssocID="{EA19E746-087D-5747-BD84-D0BDB4D1B743}" presName="rect3ChTx" presStyleLbl="alignAcc1" presStyleIdx="3" presStyleCnt="4">
        <dgm:presLayoutVars>
          <dgm:bulletEnabled val="1"/>
        </dgm:presLayoutVars>
      </dgm:prSet>
      <dgm:spPr/>
    </dgm:pt>
    <dgm:pt modelId="{7DB2C070-D570-C24E-B8EC-576E04E7C5D5}" type="pres">
      <dgm:prSet presAssocID="{50457B50-2595-E94F-993C-E177E314EAD1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5C1F3FBC-96BA-9F4F-9EA1-DAE7432D5E3C}" type="pres">
      <dgm:prSet presAssocID="{50457B50-2595-E94F-993C-E177E314EAD1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E3518208-23F7-FE47-8B93-064D11ACD622}" type="presOf" srcId="{183262AA-24DB-9D42-BA49-DFEA9DCEA11E}" destId="{9DBFECD6-8A3D-8547-8DAB-53D12B7D2327}" srcOrd="1" destOrd="0" presId="urn:microsoft.com/office/officeart/2005/8/layout/target3"/>
    <dgm:cxn modelId="{E3D02617-B661-984E-A8FD-78837F464085}" srcId="{EA19E746-087D-5747-BD84-D0BDB4D1B743}" destId="{78BBE99E-AE62-174F-8840-FE9100F0377A}" srcOrd="0" destOrd="0" parTransId="{A0D81AF6-D6D6-2E44-B9F4-0468DEA92C8D}" sibTransId="{7767C167-0AE8-0445-BD5F-1A9B7BB8BEC2}"/>
    <dgm:cxn modelId="{CE575017-5A7C-6847-9B3C-E9EC789A63E9}" type="presOf" srcId="{EA19E746-087D-5747-BD84-D0BDB4D1B743}" destId="{653CC4B6-86EE-DA43-B711-756C2A688905}" srcOrd="0" destOrd="0" presId="urn:microsoft.com/office/officeart/2005/8/layout/target3"/>
    <dgm:cxn modelId="{C96B6C18-59CC-6C4C-B7AE-C3814D3EEC58}" srcId="{13A3E0E5-FB8F-334C-8FE5-62A44FA30DEC}" destId="{EA19E746-087D-5747-BD84-D0BDB4D1B743}" srcOrd="2" destOrd="0" parTransId="{509BE407-9AF8-1F4F-BE0E-66AD5658203E}" sibTransId="{625E866C-E9D2-A148-8FDD-3BE0CFDA96B9}"/>
    <dgm:cxn modelId="{4C0E6F1F-0BDF-0A47-AF91-C5822679907C}" type="presOf" srcId="{13A3E0E5-FB8F-334C-8FE5-62A44FA30DEC}" destId="{6D8D805C-8E27-5546-979C-2760A25D2E93}" srcOrd="0" destOrd="0" presId="urn:microsoft.com/office/officeart/2005/8/layout/target3"/>
    <dgm:cxn modelId="{4E37E628-3543-8841-AD05-754D241D14D6}" type="presOf" srcId="{D421B331-5FF1-894D-BC17-510CC556518C}" destId="{9F67836C-3F36-8843-BBCE-92D425CCDC28}" srcOrd="0" destOrd="0" presId="urn:microsoft.com/office/officeart/2005/8/layout/target3"/>
    <dgm:cxn modelId="{0831772D-BBE5-1240-B42A-90CACA6F6225}" type="presOf" srcId="{A70A6160-FC13-2848-AED3-12D569DBABD9}" destId="{0D15B29A-FC1E-424A-9747-0E0CC8A6C14B}" srcOrd="1" destOrd="0" presId="urn:microsoft.com/office/officeart/2005/8/layout/target3"/>
    <dgm:cxn modelId="{583FB138-40CE-864F-A1A2-B3C03CD737BB}" srcId="{13A3E0E5-FB8F-334C-8FE5-62A44FA30DEC}" destId="{50457B50-2595-E94F-993C-E177E314EAD1}" srcOrd="3" destOrd="0" parTransId="{91CC0228-9A2F-C44A-B1D9-A5008F223FA6}" sibTransId="{703DCEC5-BE7B-B844-A88E-646907E8DD42}"/>
    <dgm:cxn modelId="{173E3261-9FCB-8840-AC4C-D3798FFB7C6D}" type="presOf" srcId="{183262AA-24DB-9D42-BA49-DFEA9DCEA11E}" destId="{E2A66267-F3CA-834C-8E92-73974C118495}" srcOrd="0" destOrd="0" presId="urn:microsoft.com/office/officeart/2005/8/layout/target3"/>
    <dgm:cxn modelId="{199D0F62-8FDE-C04B-B7DD-001C96FFBF73}" type="presOf" srcId="{AFBFAF41-3241-B94E-B5EC-BF583F9BE04B}" destId="{51514997-96B0-7948-A8A1-B4F21AD740E0}" srcOrd="0" destOrd="1" presId="urn:microsoft.com/office/officeart/2005/8/layout/target3"/>
    <dgm:cxn modelId="{E351E063-CBB2-5C45-88B7-5DFC7C063C58}" srcId="{13A3E0E5-FB8F-334C-8FE5-62A44FA30DEC}" destId="{183262AA-24DB-9D42-BA49-DFEA9DCEA11E}" srcOrd="0" destOrd="0" parTransId="{E1AE39EB-9D06-F54A-8B72-CF80C5205387}" sibTransId="{50F1CEAA-FF30-954B-8964-4E6B2EA0FA15}"/>
    <dgm:cxn modelId="{98B0A377-8AF4-B94D-A42A-74CD9E12A765}" type="presOf" srcId="{EA19E746-087D-5747-BD84-D0BDB4D1B743}" destId="{1AB44C3C-2B6E-7B4A-B079-9E44E58D790F}" srcOrd="1" destOrd="0" presId="urn:microsoft.com/office/officeart/2005/8/layout/target3"/>
    <dgm:cxn modelId="{C6E35C7F-9695-304E-A304-65B1C2D424DA}" type="presOf" srcId="{50457B50-2595-E94F-993C-E177E314EAD1}" destId="{C5B53DDF-528D-9E4D-BA41-F8C8C0867C49}" srcOrd="0" destOrd="0" presId="urn:microsoft.com/office/officeart/2005/8/layout/target3"/>
    <dgm:cxn modelId="{8D0AF183-B5D3-514A-A693-3DF3E4222E10}" type="presOf" srcId="{78BBE99E-AE62-174F-8840-FE9100F0377A}" destId="{51514997-96B0-7948-A8A1-B4F21AD740E0}" srcOrd="0" destOrd="0" presId="urn:microsoft.com/office/officeart/2005/8/layout/target3"/>
    <dgm:cxn modelId="{2854C699-79B5-434C-BEFB-49F66AF01A4E}" type="presOf" srcId="{911F3139-331A-9041-947D-2D8029CBE0EE}" destId="{9F67836C-3F36-8843-BBCE-92D425CCDC28}" srcOrd="0" destOrd="1" presId="urn:microsoft.com/office/officeart/2005/8/layout/target3"/>
    <dgm:cxn modelId="{C4C79A9E-E948-D343-AD5A-A2169147BC37}" srcId="{183262AA-24DB-9D42-BA49-DFEA9DCEA11E}" destId="{D421B331-5FF1-894D-BC17-510CC556518C}" srcOrd="0" destOrd="0" parTransId="{F08812C2-D4C2-1D44-B7C3-919E1DF10143}" sibTransId="{B998553F-C21F-A245-90B3-D8A962712F85}"/>
    <dgm:cxn modelId="{E54593CB-2DF0-9E49-9142-45B03E28C977}" type="presOf" srcId="{50457B50-2595-E94F-993C-E177E314EAD1}" destId="{7DB2C070-D570-C24E-B8EC-576E04E7C5D5}" srcOrd="1" destOrd="0" presId="urn:microsoft.com/office/officeart/2005/8/layout/target3"/>
    <dgm:cxn modelId="{8A0E2ECC-F287-3446-8D89-40787812DADB}" srcId="{183262AA-24DB-9D42-BA49-DFEA9DCEA11E}" destId="{911F3139-331A-9041-947D-2D8029CBE0EE}" srcOrd="1" destOrd="0" parTransId="{E2DAEE02-3EF1-D541-9387-EEF1F08CEED9}" sibTransId="{9EE2FA17-EDB9-C341-B441-2C1ABF5FF487}"/>
    <dgm:cxn modelId="{12C01CDA-3F30-2B4D-9420-9374A4913455}" srcId="{EA19E746-087D-5747-BD84-D0BDB4D1B743}" destId="{AFBFAF41-3241-B94E-B5EC-BF583F9BE04B}" srcOrd="1" destOrd="0" parTransId="{B6CC9165-E2A8-DF47-B63D-A92650E204E0}" sibTransId="{22DD4469-73CD-B949-9383-4B96151B199A}"/>
    <dgm:cxn modelId="{A39C2DDB-0E9A-BE4E-B655-8FB6B5CAD655}" srcId="{183262AA-24DB-9D42-BA49-DFEA9DCEA11E}" destId="{9AFCBC0B-96A4-474E-96E6-E21053505CD4}" srcOrd="2" destOrd="0" parTransId="{5BAE50B4-1F31-1144-B548-966D89249933}" sibTransId="{6D51E86B-54A7-D045-A8BA-7ADC2CFEFEEE}"/>
    <dgm:cxn modelId="{5F299CED-45E9-E145-B9FC-2ABC6D53E6BF}" type="presOf" srcId="{A70A6160-FC13-2848-AED3-12D569DBABD9}" destId="{878DAEEC-84D0-1944-9838-89F9AF5AF114}" srcOrd="0" destOrd="0" presId="urn:microsoft.com/office/officeart/2005/8/layout/target3"/>
    <dgm:cxn modelId="{7D4A7DF4-872E-154D-AE8F-07E2ED4B8CA2}" srcId="{13A3E0E5-FB8F-334C-8FE5-62A44FA30DEC}" destId="{A70A6160-FC13-2848-AED3-12D569DBABD9}" srcOrd="1" destOrd="0" parTransId="{86A8D559-4BE4-F946-82B7-23A4E19B377B}" sibTransId="{6A9AB68E-CE3C-1C46-BF77-B7B1A6791E53}"/>
    <dgm:cxn modelId="{452416F5-301B-2048-BFCC-28097B667DB1}" type="presOf" srcId="{9AFCBC0B-96A4-474E-96E6-E21053505CD4}" destId="{9F67836C-3F36-8843-BBCE-92D425CCDC28}" srcOrd="0" destOrd="2" presId="urn:microsoft.com/office/officeart/2005/8/layout/target3"/>
    <dgm:cxn modelId="{6BAEBFCC-D099-5549-A5AB-B2DA3478F324}" type="presParOf" srcId="{6D8D805C-8E27-5546-979C-2760A25D2E93}" destId="{25DB6DD2-519E-7446-8772-54D198A49389}" srcOrd="0" destOrd="0" presId="urn:microsoft.com/office/officeart/2005/8/layout/target3"/>
    <dgm:cxn modelId="{965AF599-0EED-F746-BD6C-C80801E57FC3}" type="presParOf" srcId="{6D8D805C-8E27-5546-979C-2760A25D2E93}" destId="{56542A31-4B1D-9F45-8815-EDDE66040362}" srcOrd="1" destOrd="0" presId="urn:microsoft.com/office/officeart/2005/8/layout/target3"/>
    <dgm:cxn modelId="{F64A5443-C7BD-3A43-AD47-6E170711ABBB}" type="presParOf" srcId="{6D8D805C-8E27-5546-979C-2760A25D2E93}" destId="{E2A66267-F3CA-834C-8E92-73974C118495}" srcOrd="2" destOrd="0" presId="urn:microsoft.com/office/officeart/2005/8/layout/target3"/>
    <dgm:cxn modelId="{9A76D587-83C8-4642-A1A8-8CA88B9FDB5D}" type="presParOf" srcId="{6D8D805C-8E27-5546-979C-2760A25D2E93}" destId="{0A4D27A1-7560-5740-BE3A-A4E5BD4614A0}" srcOrd="3" destOrd="0" presId="urn:microsoft.com/office/officeart/2005/8/layout/target3"/>
    <dgm:cxn modelId="{F03CC62C-614A-9E4B-9560-707F0A2A5F7E}" type="presParOf" srcId="{6D8D805C-8E27-5546-979C-2760A25D2E93}" destId="{0C739B3D-50AE-C948-B1FB-A51F669FD8C3}" srcOrd="4" destOrd="0" presId="urn:microsoft.com/office/officeart/2005/8/layout/target3"/>
    <dgm:cxn modelId="{DA19C3E8-A544-444F-BBBC-ED4BD3CEDC6B}" type="presParOf" srcId="{6D8D805C-8E27-5546-979C-2760A25D2E93}" destId="{878DAEEC-84D0-1944-9838-89F9AF5AF114}" srcOrd="5" destOrd="0" presId="urn:microsoft.com/office/officeart/2005/8/layout/target3"/>
    <dgm:cxn modelId="{1A17D897-2CC3-614D-8E05-9E3C725FEC26}" type="presParOf" srcId="{6D8D805C-8E27-5546-979C-2760A25D2E93}" destId="{4BBC67E4-19A9-A948-A2C9-4DFBC2C7C256}" srcOrd="6" destOrd="0" presId="urn:microsoft.com/office/officeart/2005/8/layout/target3"/>
    <dgm:cxn modelId="{AF8E2E1C-4031-3949-9DD1-D2DC1BA8948A}" type="presParOf" srcId="{6D8D805C-8E27-5546-979C-2760A25D2E93}" destId="{7D370A6D-C41B-1044-8DE0-4F85455A5416}" srcOrd="7" destOrd="0" presId="urn:microsoft.com/office/officeart/2005/8/layout/target3"/>
    <dgm:cxn modelId="{C1213226-0B34-D14E-AB60-B2ED85BE30B8}" type="presParOf" srcId="{6D8D805C-8E27-5546-979C-2760A25D2E93}" destId="{653CC4B6-86EE-DA43-B711-756C2A688905}" srcOrd="8" destOrd="0" presId="urn:microsoft.com/office/officeart/2005/8/layout/target3"/>
    <dgm:cxn modelId="{46C4F7EF-E57E-954C-B64A-86E896345325}" type="presParOf" srcId="{6D8D805C-8E27-5546-979C-2760A25D2E93}" destId="{696C117B-0E32-BE4E-9874-CF9A36F4D455}" srcOrd="9" destOrd="0" presId="urn:microsoft.com/office/officeart/2005/8/layout/target3"/>
    <dgm:cxn modelId="{AB3D7F3F-F0A3-DF47-B58C-9DA111E474BD}" type="presParOf" srcId="{6D8D805C-8E27-5546-979C-2760A25D2E93}" destId="{6AE7970F-AF50-6847-84A4-AC3F27104EDB}" srcOrd="10" destOrd="0" presId="urn:microsoft.com/office/officeart/2005/8/layout/target3"/>
    <dgm:cxn modelId="{615929F9-442E-5740-8C4B-30F1987816C9}" type="presParOf" srcId="{6D8D805C-8E27-5546-979C-2760A25D2E93}" destId="{C5B53DDF-528D-9E4D-BA41-F8C8C0867C49}" srcOrd="11" destOrd="0" presId="urn:microsoft.com/office/officeart/2005/8/layout/target3"/>
    <dgm:cxn modelId="{11805A27-0355-EA40-9665-E416E4FC1644}" type="presParOf" srcId="{6D8D805C-8E27-5546-979C-2760A25D2E93}" destId="{9DBFECD6-8A3D-8547-8DAB-53D12B7D2327}" srcOrd="12" destOrd="0" presId="urn:microsoft.com/office/officeart/2005/8/layout/target3"/>
    <dgm:cxn modelId="{B060024A-40B9-0E46-8686-91B55739A448}" type="presParOf" srcId="{6D8D805C-8E27-5546-979C-2760A25D2E93}" destId="{9F67836C-3F36-8843-BBCE-92D425CCDC28}" srcOrd="13" destOrd="0" presId="urn:microsoft.com/office/officeart/2005/8/layout/target3"/>
    <dgm:cxn modelId="{0859485A-C564-114B-A257-E1DD1597832D}" type="presParOf" srcId="{6D8D805C-8E27-5546-979C-2760A25D2E93}" destId="{0D15B29A-FC1E-424A-9747-0E0CC8A6C14B}" srcOrd="14" destOrd="0" presId="urn:microsoft.com/office/officeart/2005/8/layout/target3"/>
    <dgm:cxn modelId="{F3D17011-4FFB-7647-8CCD-E40F82C51A76}" type="presParOf" srcId="{6D8D805C-8E27-5546-979C-2760A25D2E93}" destId="{DEF3D320-B9E4-D14E-B4C6-590BF47411BC}" srcOrd="15" destOrd="0" presId="urn:microsoft.com/office/officeart/2005/8/layout/target3"/>
    <dgm:cxn modelId="{130659E2-9B03-4446-B7C1-44A4F3DF9F77}" type="presParOf" srcId="{6D8D805C-8E27-5546-979C-2760A25D2E93}" destId="{1AB44C3C-2B6E-7B4A-B079-9E44E58D790F}" srcOrd="16" destOrd="0" presId="urn:microsoft.com/office/officeart/2005/8/layout/target3"/>
    <dgm:cxn modelId="{5E00DA5B-B80E-0542-B3DF-83D69684C7E7}" type="presParOf" srcId="{6D8D805C-8E27-5546-979C-2760A25D2E93}" destId="{51514997-96B0-7948-A8A1-B4F21AD740E0}" srcOrd="17" destOrd="0" presId="urn:microsoft.com/office/officeart/2005/8/layout/target3"/>
    <dgm:cxn modelId="{326D7280-5C82-1B4E-B49A-904BCCC4ACCB}" type="presParOf" srcId="{6D8D805C-8E27-5546-979C-2760A25D2E93}" destId="{7DB2C070-D570-C24E-B8EC-576E04E7C5D5}" srcOrd="18" destOrd="0" presId="urn:microsoft.com/office/officeart/2005/8/layout/target3"/>
    <dgm:cxn modelId="{0FDB77B1-2748-6F40-94F0-D8C338D63983}" type="presParOf" srcId="{6D8D805C-8E27-5546-979C-2760A25D2E93}" destId="{5C1F3FBC-96BA-9F4F-9EA1-DAE7432D5E3C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EB0241-7B75-664C-AB5B-A6757C425660}" type="doc">
      <dgm:prSet loTypeId="urn:microsoft.com/office/officeart/2005/8/layout/arrow5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18E1EB-CBF2-9540-B999-4D616A95C873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radix point (binary point) is fixed and assumed to be to the right of the rightmost digit</a:t>
          </a:r>
        </a:p>
      </dgm:t>
    </dgm:pt>
    <dgm:pt modelId="{BDB60844-BCE9-8846-9642-E6512728AAB1}" type="parTrans" cxnId="{52F40BCE-0475-0C4A-8C68-8E9D57985F01}">
      <dgm:prSet/>
      <dgm:spPr/>
      <dgm:t>
        <a:bodyPr/>
        <a:lstStyle/>
        <a:p>
          <a:endParaRPr lang="en-US"/>
        </a:p>
      </dgm:t>
    </dgm:pt>
    <dgm:pt modelId="{4CDA6001-2F17-034D-979D-6CB1D33DF716}" type="sibTrans" cxnId="{52F40BCE-0475-0C4A-8C68-8E9D57985F01}">
      <dgm:prSet/>
      <dgm:spPr/>
      <dgm:t>
        <a:bodyPr/>
        <a:lstStyle/>
        <a:p>
          <a:endParaRPr lang="en-US"/>
        </a:p>
      </dgm:t>
    </dgm:pt>
    <dgm:pt modelId="{89EB655B-D8D9-1B4F-B4D0-1478ED98A5F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chemeClr val="tx2"/>
              </a:solidFill>
              <a:effectLst/>
            </a:rPr>
            <a:t>Programmer can use the same representation for binary fractions by scaling the numbers so that the binary point is implicitly positioned at some other location</a:t>
          </a:r>
        </a:p>
      </dgm:t>
    </dgm:pt>
    <dgm:pt modelId="{1B146E84-C9DA-194B-8543-8F2F2BAEEA7E}" type="parTrans" cxnId="{7ED477C4-A871-FC44-96B6-13BF09207FD5}">
      <dgm:prSet/>
      <dgm:spPr/>
      <dgm:t>
        <a:bodyPr/>
        <a:lstStyle/>
        <a:p>
          <a:endParaRPr lang="en-US"/>
        </a:p>
      </dgm:t>
    </dgm:pt>
    <dgm:pt modelId="{8AD63013-5D68-0E47-9E68-EBF106C339A2}" type="sibTrans" cxnId="{7ED477C4-A871-FC44-96B6-13BF09207FD5}">
      <dgm:prSet/>
      <dgm:spPr/>
      <dgm:t>
        <a:bodyPr/>
        <a:lstStyle/>
        <a:p>
          <a:endParaRPr lang="en-US"/>
        </a:p>
      </dgm:t>
    </dgm:pt>
    <dgm:pt modelId="{DF27235A-7E77-1F43-A1B3-F81760B2306E}" type="pres">
      <dgm:prSet presAssocID="{75EB0241-7B75-664C-AB5B-A6757C425660}" presName="diagram" presStyleCnt="0">
        <dgm:presLayoutVars>
          <dgm:dir/>
          <dgm:resizeHandles val="exact"/>
        </dgm:presLayoutVars>
      </dgm:prSet>
      <dgm:spPr/>
    </dgm:pt>
    <dgm:pt modelId="{4C6DECA0-EBD4-EB42-875C-D33DC431004E}" type="pres">
      <dgm:prSet presAssocID="{B518E1EB-CBF2-9540-B999-4D616A95C873}" presName="arrow" presStyleLbl="node1" presStyleIdx="0" presStyleCnt="2">
        <dgm:presLayoutVars>
          <dgm:bulletEnabled val="1"/>
        </dgm:presLayoutVars>
      </dgm:prSet>
      <dgm:spPr/>
    </dgm:pt>
    <dgm:pt modelId="{E4597F1A-A481-CD46-924C-2AFAF2963D65}" type="pres">
      <dgm:prSet presAssocID="{89EB655B-D8D9-1B4F-B4D0-1478ED98A5F9}" presName="arrow" presStyleLbl="node1" presStyleIdx="1" presStyleCnt="2">
        <dgm:presLayoutVars>
          <dgm:bulletEnabled val="1"/>
        </dgm:presLayoutVars>
      </dgm:prSet>
      <dgm:spPr/>
    </dgm:pt>
  </dgm:ptLst>
  <dgm:cxnLst>
    <dgm:cxn modelId="{5309BA43-25F3-FA4C-BFC5-C32E9DC02BC4}" type="presOf" srcId="{89EB655B-D8D9-1B4F-B4D0-1478ED98A5F9}" destId="{E4597F1A-A481-CD46-924C-2AFAF2963D65}" srcOrd="0" destOrd="0" presId="urn:microsoft.com/office/officeart/2005/8/layout/arrow5"/>
    <dgm:cxn modelId="{9BC0A54B-A4E3-8F4C-820C-FED98D512B78}" type="presOf" srcId="{75EB0241-7B75-664C-AB5B-A6757C425660}" destId="{DF27235A-7E77-1F43-A1B3-F81760B2306E}" srcOrd="0" destOrd="0" presId="urn:microsoft.com/office/officeart/2005/8/layout/arrow5"/>
    <dgm:cxn modelId="{7ED477C4-A871-FC44-96B6-13BF09207FD5}" srcId="{75EB0241-7B75-664C-AB5B-A6757C425660}" destId="{89EB655B-D8D9-1B4F-B4D0-1478ED98A5F9}" srcOrd="1" destOrd="0" parTransId="{1B146E84-C9DA-194B-8543-8F2F2BAEEA7E}" sibTransId="{8AD63013-5D68-0E47-9E68-EBF106C339A2}"/>
    <dgm:cxn modelId="{52F40BCE-0475-0C4A-8C68-8E9D57985F01}" srcId="{75EB0241-7B75-664C-AB5B-A6757C425660}" destId="{B518E1EB-CBF2-9540-B999-4D616A95C873}" srcOrd="0" destOrd="0" parTransId="{BDB60844-BCE9-8846-9642-E6512728AAB1}" sibTransId="{4CDA6001-2F17-034D-979D-6CB1D33DF716}"/>
    <dgm:cxn modelId="{59BEFDF8-868D-F140-870F-DC7AE1BFDCFE}" type="presOf" srcId="{B518E1EB-CBF2-9540-B999-4D616A95C873}" destId="{4C6DECA0-EBD4-EB42-875C-D33DC431004E}" srcOrd="0" destOrd="0" presId="urn:microsoft.com/office/officeart/2005/8/layout/arrow5"/>
    <dgm:cxn modelId="{A5E6724D-1293-F14E-A6B8-CBED798504B2}" type="presParOf" srcId="{DF27235A-7E77-1F43-A1B3-F81760B2306E}" destId="{4C6DECA0-EBD4-EB42-875C-D33DC431004E}" srcOrd="0" destOrd="0" presId="urn:microsoft.com/office/officeart/2005/8/layout/arrow5"/>
    <dgm:cxn modelId="{7E9CB8C8-F973-3049-9422-9EF96C3985F0}" type="presParOf" srcId="{DF27235A-7E77-1F43-A1B3-F81760B2306E}" destId="{E4597F1A-A481-CD46-924C-2AFAF2963D65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3614EF-03F6-EE47-A440-A5AC0974FD3C}" type="doc">
      <dgm:prSet loTypeId="urn:microsoft.com/office/officeart/2005/8/layout/default#3" loCatId="list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901BB6AE-E184-1A4D-9D18-55CEB75E7328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Most important floating-point representation is defined</a:t>
          </a:r>
        </a:p>
      </dgm:t>
    </dgm:pt>
    <dgm:pt modelId="{EF2EDADC-79B2-0F4F-BF11-DBC38EC96778}" type="parTrans" cxnId="{FA984667-1420-C24F-A598-60734572D68B}">
      <dgm:prSet/>
      <dgm:spPr/>
      <dgm:t>
        <a:bodyPr/>
        <a:lstStyle/>
        <a:p>
          <a:endParaRPr lang="en-US"/>
        </a:p>
      </dgm:t>
    </dgm:pt>
    <dgm:pt modelId="{76A0DEB8-6D26-FE40-BE21-89235B49237C}" type="sibTrans" cxnId="{FA984667-1420-C24F-A598-60734572D68B}">
      <dgm:prSet/>
      <dgm:spPr/>
      <dgm:t>
        <a:bodyPr/>
        <a:lstStyle/>
        <a:p>
          <a:endParaRPr lang="en-US"/>
        </a:p>
      </dgm:t>
    </dgm:pt>
    <dgm:pt modelId="{8C9CBDD2-9F77-3946-A5D8-212BC733031D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Standard was developed to facilitate the portability of programs from one processor to another and to encourage the development of sophisticated, numerically oriented programs</a:t>
          </a:r>
        </a:p>
      </dgm:t>
    </dgm:pt>
    <dgm:pt modelId="{EC651034-11C4-244E-A94D-C0B0E126DFCE}" type="parTrans" cxnId="{A3D4F033-9775-3C4D-A5CC-3614C3CD1AB5}">
      <dgm:prSet/>
      <dgm:spPr/>
      <dgm:t>
        <a:bodyPr/>
        <a:lstStyle/>
        <a:p>
          <a:endParaRPr lang="en-US"/>
        </a:p>
      </dgm:t>
    </dgm:pt>
    <dgm:pt modelId="{7B3FB2F3-C0F0-1F41-AED3-B19DFC99EE64}" type="sibTrans" cxnId="{A3D4F033-9775-3C4D-A5CC-3614C3CD1AB5}">
      <dgm:prSet/>
      <dgm:spPr/>
      <dgm:t>
        <a:bodyPr/>
        <a:lstStyle/>
        <a:p>
          <a:endParaRPr lang="en-US"/>
        </a:p>
      </dgm:t>
    </dgm:pt>
    <dgm:pt modelId="{718B7578-8128-E942-A47B-FDDD2B9C90B7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Standard has been widely adopted and is used on virtually all contemporary processors and arithmetic coprocessors</a:t>
          </a:r>
        </a:p>
      </dgm:t>
    </dgm:pt>
    <dgm:pt modelId="{9B983582-C974-6D40-A974-3D7073083935}" type="parTrans" cxnId="{0A94C6EC-78F0-064E-BBA9-0449A5BBB9DC}">
      <dgm:prSet/>
      <dgm:spPr/>
      <dgm:t>
        <a:bodyPr/>
        <a:lstStyle/>
        <a:p>
          <a:endParaRPr lang="en-US"/>
        </a:p>
      </dgm:t>
    </dgm:pt>
    <dgm:pt modelId="{D360FB3A-CBD4-B54A-91F7-7615D3ED8F37}" type="sibTrans" cxnId="{0A94C6EC-78F0-064E-BBA9-0449A5BBB9DC}">
      <dgm:prSet/>
      <dgm:spPr/>
      <dgm:t>
        <a:bodyPr/>
        <a:lstStyle/>
        <a:p>
          <a:endParaRPr lang="en-US"/>
        </a:p>
      </dgm:t>
    </dgm:pt>
    <dgm:pt modelId="{5B317423-2D44-BE44-8958-7DE825F1254E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IEEE 754-2008 covers both binary and decimal floating-point representations</a:t>
          </a:r>
        </a:p>
      </dgm:t>
    </dgm:pt>
    <dgm:pt modelId="{DD66BDED-E485-684E-B3DC-F7437A35FC31}" type="parTrans" cxnId="{4166F30E-8158-A54B-8605-49ECFAA86BBA}">
      <dgm:prSet/>
      <dgm:spPr/>
      <dgm:t>
        <a:bodyPr/>
        <a:lstStyle/>
        <a:p>
          <a:endParaRPr lang="en-US"/>
        </a:p>
      </dgm:t>
    </dgm:pt>
    <dgm:pt modelId="{CAC95F42-6898-6E4C-9496-E9DB4D89A4E6}" type="sibTrans" cxnId="{4166F30E-8158-A54B-8605-49ECFAA86BBA}">
      <dgm:prSet/>
      <dgm:spPr/>
      <dgm:t>
        <a:bodyPr/>
        <a:lstStyle/>
        <a:p>
          <a:endParaRPr lang="en-US"/>
        </a:p>
      </dgm:t>
    </dgm:pt>
    <dgm:pt modelId="{8698422B-407F-754B-81E2-91CF2C93B195}" type="pres">
      <dgm:prSet presAssocID="{A33614EF-03F6-EE47-A440-A5AC0974FD3C}" presName="diagram" presStyleCnt="0">
        <dgm:presLayoutVars>
          <dgm:dir/>
          <dgm:resizeHandles val="exact"/>
        </dgm:presLayoutVars>
      </dgm:prSet>
      <dgm:spPr/>
    </dgm:pt>
    <dgm:pt modelId="{30F114A9-6AFD-7840-B867-73BB141505F0}" type="pres">
      <dgm:prSet presAssocID="{901BB6AE-E184-1A4D-9D18-55CEB75E7328}" presName="node" presStyleLbl="node1" presStyleIdx="0" presStyleCnt="4">
        <dgm:presLayoutVars>
          <dgm:bulletEnabled val="1"/>
        </dgm:presLayoutVars>
      </dgm:prSet>
      <dgm:spPr/>
    </dgm:pt>
    <dgm:pt modelId="{BFA72092-49EF-DD4B-B5D2-45802957CC18}" type="pres">
      <dgm:prSet presAssocID="{76A0DEB8-6D26-FE40-BE21-89235B49237C}" presName="sibTrans" presStyleCnt="0"/>
      <dgm:spPr/>
    </dgm:pt>
    <dgm:pt modelId="{2BB56C0B-D45F-504A-B667-E5EEB4DA2FA3}" type="pres">
      <dgm:prSet presAssocID="{8C9CBDD2-9F77-3946-A5D8-212BC733031D}" presName="node" presStyleLbl="node1" presStyleIdx="1" presStyleCnt="4">
        <dgm:presLayoutVars>
          <dgm:bulletEnabled val="1"/>
        </dgm:presLayoutVars>
      </dgm:prSet>
      <dgm:spPr/>
    </dgm:pt>
    <dgm:pt modelId="{1E83F527-9BA7-D842-89CD-9DF677E1127E}" type="pres">
      <dgm:prSet presAssocID="{7B3FB2F3-C0F0-1F41-AED3-B19DFC99EE64}" presName="sibTrans" presStyleCnt="0"/>
      <dgm:spPr/>
    </dgm:pt>
    <dgm:pt modelId="{1C83E496-9E03-0942-932A-A7FAE46D290D}" type="pres">
      <dgm:prSet presAssocID="{718B7578-8128-E942-A47B-FDDD2B9C90B7}" presName="node" presStyleLbl="node1" presStyleIdx="2" presStyleCnt="4">
        <dgm:presLayoutVars>
          <dgm:bulletEnabled val="1"/>
        </dgm:presLayoutVars>
      </dgm:prSet>
      <dgm:spPr/>
    </dgm:pt>
    <dgm:pt modelId="{A14A6A9E-AAC7-CE46-81F9-F2FAC98C4DA4}" type="pres">
      <dgm:prSet presAssocID="{D360FB3A-CBD4-B54A-91F7-7615D3ED8F37}" presName="sibTrans" presStyleCnt="0"/>
      <dgm:spPr/>
    </dgm:pt>
    <dgm:pt modelId="{2C2182FF-AE82-0C45-9D06-7EF473AB29C4}" type="pres">
      <dgm:prSet presAssocID="{5B317423-2D44-BE44-8958-7DE825F1254E}" presName="node" presStyleLbl="node1" presStyleIdx="3" presStyleCnt="4">
        <dgm:presLayoutVars>
          <dgm:bulletEnabled val="1"/>
        </dgm:presLayoutVars>
      </dgm:prSet>
      <dgm:spPr/>
    </dgm:pt>
  </dgm:ptLst>
  <dgm:cxnLst>
    <dgm:cxn modelId="{4166F30E-8158-A54B-8605-49ECFAA86BBA}" srcId="{A33614EF-03F6-EE47-A440-A5AC0974FD3C}" destId="{5B317423-2D44-BE44-8958-7DE825F1254E}" srcOrd="3" destOrd="0" parTransId="{DD66BDED-E485-684E-B3DC-F7437A35FC31}" sibTransId="{CAC95F42-6898-6E4C-9496-E9DB4D89A4E6}"/>
    <dgm:cxn modelId="{96EB8E24-D430-5B47-ACEB-2AA2A58A8B51}" type="presOf" srcId="{718B7578-8128-E942-A47B-FDDD2B9C90B7}" destId="{1C83E496-9E03-0942-932A-A7FAE46D290D}" srcOrd="0" destOrd="0" presId="urn:microsoft.com/office/officeart/2005/8/layout/default#3"/>
    <dgm:cxn modelId="{A3D4F033-9775-3C4D-A5CC-3614C3CD1AB5}" srcId="{A33614EF-03F6-EE47-A440-A5AC0974FD3C}" destId="{8C9CBDD2-9F77-3946-A5D8-212BC733031D}" srcOrd="1" destOrd="0" parTransId="{EC651034-11C4-244E-A94D-C0B0E126DFCE}" sibTransId="{7B3FB2F3-C0F0-1F41-AED3-B19DFC99EE64}"/>
    <dgm:cxn modelId="{FA984667-1420-C24F-A598-60734572D68B}" srcId="{A33614EF-03F6-EE47-A440-A5AC0974FD3C}" destId="{901BB6AE-E184-1A4D-9D18-55CEB75E7328}" srcOrd="0" destOrd="0" parTransId="{EF2EDADC-79B2-0F4F-BF11-DBC38EC96778}" sibTransId="{76A0DEB8-6D26-FE40-BE21-89235B49237C}"/>
    <dgm:cxn modelId="{FE2DA194-E377-BD47-B3FE-848B13B8313F}" type="presOf" srcId="{5B317423-2D44-BE44-8958-7DE825F1254E}" destId="{2C2182FF-AE82-0C45-9D06-7EF473AB29C4}" srcOrd="0" destOrd="0" presId="urn:microsoft.com/office/officeart/2005/8/layout/default#3"/>
    <dgm:cxn modelId="{51D493AF-640B-1243-8748-87E320641A3D}" type="presOf" srcId="{901BB6AE-E184-1A4D-9D18-55CEB75E7328}" destId="{30F114A9-6AFD-7840-B867-73BB141505F0}" srcOrd="0" destOrd="0" presId="urn:microsoft.com/office/officeart/2005/8/layout/default#3"/>
    <dgm:cxn modelId="{C1C000CF-A70E-654D-875E-FAD5DFD1DF87}" type="presOf" srcId="{A33614EF-03F6-EE47-A440-A5AC0974FD3C}" destId="{8698422B-407F-754B-81E2-91CF2C93B195}" srcOrd="0" destOrd="0" presId="urn:microsoft.com/office/officeart/2005/8/layout/default#3"/>
    <dgm:cxn modelId="{0A94C6EC-78F0-064E-BBA9-0449A5BBB9DC}" srcId="{A33614EF-03F6-EE47-A440-A5AC0974FD3C}" destId="{718B7578-8128-E942-A47B-FDDD2B9C90B7}" srcOrd="2" destOrd="0" parTransId="{9B983582-C974-6D40-A974-3D7073083935}" sibTransId="{D360FB3A-CBD4-B54A-91F7-7615D3ED8F37}"/>
    <dgm:cxn modelId="{F34D7FFA-18E8-3C41-B132-9F454D7F7B7C}" type="presOf" srcId="{8C9CBDD2-9F77-3946-A5D8-212BC733031D}" destId="{2BB56C0B-D45F-504A-B667-E5EEB4DA2FA3}" srcOrd="0" destOrd="0" presId="urn:microsoft.com/office/officeart/2005/8/layout/default#3"/>
    <dgm:cxn modelId="{6D24371F-C188-8544-9C9A-77A4A58C29BB}" type="presParOf" srcId="{8698422B-407F-754B-81E2-91CF2C93B195}" destId="{30F114A9-6AFD-7840-B867-73BB141505F0}" srcOrd="0" destOrd="0" presId="urn:microsoft.com/office/officeart/2005/8/layout/default#3"/>
    <dgm:cxn modelId="{925448A7-90A7-1146-A763-A1D356ABA4B3}" type="presParOf" srcId="{8698422B-407F-754B-81E2-91CF2C93B195}" destId="{BFA72092-49EF-DD4B-B5D2-45802957CC18}" srcOrd="1" destOrd="0" presId="urn:microsoft.com/office/officeart/2005/8/layout/default#3"/>
    <dgm:cxn modelId="{9A80EFCD-4199-614A-9964-5A9D37DCE45E}" type="presParOf" srcId="{8698422B-407F-754B-81E2-91CF2C93B195}" destId="{2BB56C0B-D45F-504A-B667-E5EEB4DA2FA3}" srcOrd="2" destOrd="0" presId="urn:microsoft.com/office/officeart/2005/8/layout/default#3"/>
    <dgm:cxn modelId="{BCE09A99-1FC3-F148-939B-AF3DD120B686}" type="presParOf" srcId="{8698422B-407F-754B-81E2-91CF2C93B195}" destId="{1E83F527-9BA7-D842-89CD-9DF677E1127E}" srcOrd="3" destOrd="0" presId="urn:microsoft.com/office/officeart/2005/8/layout/default#3"/>
    <dgm:cxn modelId="{F57C8217-5093-6D4D-8EE2-EDB5CBE4EBB2}" type="presParOf" srcId="{8698422B-407F-754B-81E2-91CF2C93B195}" destId="{1C83E496-9E03-0942-932A-A7FAE46D290D}" srcOrd="4" destOrd="0" presId="urn:microsoft.com/office/officeart/2005/8/layout/default#3"/>
    <dgm:cxn modelId="{96C842E6-7D4C-F644-AF0E-CE0474338CB4}" type="presParOf" srcId="{8698422B-407F-754B-81E2-91CF2C93B195}" destId="{A14A6A9E-AAC7-CE46-81F9-F2FAC98C4DA4}" srcOrd="5" destOrd="0" presId="urn:microsoft.com/office/officeart/2005/8/layout/default#3"/>
    <dgm:cxn modelId="{0A97C549-00E0-4E4B-B553-807D42EEAE82}" type="presParOf" srcId="{8698422B-407F-754B-81E2-91CF2C93B195}" destId="{2C2182FF-AE82-0C45-9D06-7EF473AB29C4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B6DD2-519E-7446-8772-54D198A49389}">
      <dsp:nvSpPr>
        <dsp:cNvPr id="0" name=""/>
        <dsp:cNvSpPr/>
      </dsp:nvSpPr>
      <dsp:spPr>
        <a:xfrm>
          <a:off x="0" y="0"/>
          <a:ext cx="4830762" cy="483076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A66267-F3CA-834C-8E92-73974C118495}">
      <dsp:nvSpPr>
        <dsp:cNvPr id="0" name=""/>
        <dsp:cNvSpPr/>
      </dsp:nvSpPr>
      <dsp:spPr>
        <a:xfrm>
          <a:off x="2415381" y="0"/>
          <a:ext cx="6119018" cy="4830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There are several alternative conventions used to represent negative as well as positive integers</a:t>
          </a:r>
        </a:p>
      </dsp:txBody>
      <dsp:txXfrm>
        <a:off x="2415381" y="0"/>
        <a:ext cx="3059509" cy="1026537"/>
      </dsp:txXfrm>
    </dsp:sp>
    <dsp:sp modelId="{0C739B3D-50AE-C948-B1FB-A51F669FD8C3}">
      <dsp:nvSpPr>
        <dsp:cNvPr id="0" name=""/>
        <dsp:cNvSpPr/>
      </dsp:nvSpPr>
      <dsp:spPr>
        <a:xfrm>
          <a:off x="634037" y="1026537"/>
          <a:ext cx="3562687" cy="3562687"/>
        </a:xfrm>
        <a:prstGeom prst="pie">
          <a:avLst>
            <a:gd name="adj1" fmla="val 5400000"/>
            <a:gd name="adj2" fmla="val 16200000"/>
          </a:avLst>
        </a:prstGeom>
        <a:solidFill>
          <a:schemeClr val="accent4"/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8DAEEC-84D0-1944-9838-89F9AF5AF114}">
      <dsp:nvSpPr>
        <dsp:cNvPr id="0" name=""/>
        <dsp:cNvSpPr/>
      </dsp:nvSpPr>
      <dsp:spPr>
        <a:xfrm>
          <a:off x="2415381" y="1026537"/>
          <a:ext cx="6119018" cy="35626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Sign-magnitude representation is the simplest form that employs a sign bit</a:t>
          </a:r>
        </a:p>
      </dsp:txBody>
      <dsp:txXfrm>
        <a:off x="2415381" y="1026537"/>
        <a:ext cx="3059509" cy="1026537"/>
      </dsp:txXfrm>
    </dsp:sp>
    <dsp:sp modelId="{7D370A6D-C41B-1044-8DE0-4F85455A5416}">
      <dsp:nvSpPr>
        <dsp:cNvPr id="0" name=""/>
        <dsp:cNvSpPr/>
      </dsp:nvSpPr>
      <dsp:spPr>
        <a:xfrm>
          <a:off x="1268075" y="2053074"/>
          <a:ext cx="2294612" cy="2294612"/>
        </a:xfrm>
        <a:prstGeom prst="pie">
          <a:avLst>
            <a:gd name="adj1" fmla="val 5400000"/>
            <a:gd name="adj2" fmla="val 1620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3CC4B6-86EE-DA43-B711-756C2A688905}">
      <dsp:nvSpPr>
        <dsp:cNvPr id="0" name=""/>
        <dsp:cNvSpPr/>
      </dsp:nvSpPr>
      <dsp:spPr>
        <a:xfrm>
          <a:off x="2415381" y="2053074"/>
          <a:ext cx="6119018" cy="22946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Drawbacks:</a:t>
          </a:r>
        </a:p>
      </dsp:txBody>
      <dsp:txXfrm>
        <a:off x="2415381" y="2053074"/>
        <a:ext cx="3059509" cy="1026537"/>
      </dsp:txXfrm>
    </dsp:sp>
    <dsp:sp modelId="{6AE7970F-AF50-6847-84A4-AC3F27104EDB}">
      <dsp:nvSpPr>
        <dsp:cNvPr id="0" name=""/>
        <dsp:cNvSpPr/>
      </dsp:nvSpPr>
      <dsp:spPr>
        <a:xfrm>
          <a:off x="1902112" y="3079611"/>
          <a:ext cx="1026537" cy="102653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B53DDF-528D-9E4D-BA41-F8C8C0867C49}">
      <dsp:nvSpPr>
        <dsp:cNvPr id="0" name=""/>
        <dsp:cNvSpPr/>
      </dsp:nvSpPr>
      <dsp:spPr>
        <a:xfrm>
          <a:off x="2415381" y="3079611"/>
          <a:ext cx="6119018" cy="1026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Because of these drawbacks, sign-magnitude representation is rarely used in implementing the integer portion of the ALU</a:t>
          </a:r>
        </a:p>
      </dsp:txBody>
      <dsp:txXfrm>
        <a:off x="2415381" y="3079611"/>
        <a:ext cx="3059509" cy="1026537"/>
      </dsp:txXfrm>
    </dsp:sp>
    <dsp:sp modelId="{9F67836C-3F36-8843-BBCE-92D425CCDC28}">
      <dsp:nvSpPr>
        <dsp:cNvPr id="0" name=""/>
        <dsp:cNvSpPr/>
      </dsp:nvSpPr>
      <dsp:spPr>
        <a:xfrm>
          <a:off x="5474890" y="0"/>
          <a:ext cx="3059509" cy="102653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All of these alternatives involve treating the most significant (leftmost) bit in the word as a sign bit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sign bit is 0 the number is positive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sign bit is 1 the number is negative</a:t>
          </a:r>
        </a:p>
      </dsp:txBody>
      <dsp:txXfrm>
        <a:off x="5474890" y="0"/>
        <a:ext cx="3059509" cy="1026537"/>
      </dsp:txXfrm>
    </dsp:sp>
    <dsp:sp modelId="{51514997-96B0-7948-A8A1-B4F21AD740E0}">
      <dsp:nvSpPr>
        <dsp:cNvPr id="0" name=""/>
        <dsp:cNvSpPr/>
      </dsp:nvSpPr>
      <dsp:spPr>
        <a:xfrm>
          <a:off x="5474890" y="2053074"/>
          <a:ext cx="3059509" cy="102653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Addition and subtraction require a consideration of both the signs of the numbers and their relative magnitudes to carry out the required operation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There are two representations of 0</a:t>
          </a:r>
        </a:p>
      </dsp:txBody>
      <dsp:txXfrm>
        <a:off x="5474890" y="2053074"/>
        <a:ext cx="3059509" cy="1026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DECA0-EBD4-EB42-875C-D33DC431004E}">
      <dsp:nvSpPr>
        <dsp:cNvPr id="0" name=""/>
        <dsp:cNvSpPr/>
      </dsp:nvSpPr>
      <dsp:spPr>
        <a:xfrm rot="16200000">
          <a:off x="534" y="559891"/>
          <a:ext cx="4138017" cy="4138017"/>
        </a:xfrm>
        <a:prstGeom prst="downArrow">
          <a:avLst>
            <a:gd name="adj1" fmla="val 50000"/>
            <a:gd name="adj2" fmla="val 35000"/>
          </a:avLst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radix point (binary point) is fixed and assumed to be to the right of the rightmost digit</a:t>
          </a:r>
        </a:p>
      </dsp:txBody>
      <dsp:txXfrm rot="5400000">
        <a:off x="535" y="1594395"/>
        <a:ext cx="3413864" cy="2069009"/>
      </dsp:txXfrm>
    </dsp:sp>
    <dsp:sp modelId="{E4597F1A-A481-CD46-924C-2AFAF2963D65}">
      <dsp:nvSpPr>
        <dsp:cNvPr id="0" name=""/>
        <dsp:cNvSpPr/>
      </dsp:nvSpPr>
      <dsp:spPr>
        <a:xfrm rot="5400000">
          <a:off x="4395847" y="559891"/>
          <a:ext cx="4138017" cy="4138017"/>
        </a:xfrm>
        <a:prstGeom prst="downArrow">
          <a:avLst>
            <a:gd name="adj1" fmla="val 50000"/>
            <a:gd name="adj2" fmla="val 35000"/>
          </a:avLst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2"/>
              </a:solidFill>
              <a:effectLst/>
            </a:rPr>
            <a:t>Programmer can use the same representation for binary fractions by scaling the numbers so that the binary point is implicitly positioned at some other location</a:t>
          </a:r>
        </a:p>
      </dsp:txBody>
      <dsp:txXfrm rot="-5400000">
        <a:off x="5120001" y="1594395"/>
        <a:ext cx="3413864" cy="20690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114A9-6AFD-7840-B867-73BB141505F0}">
      <dsp:nvSpPr>
        <dsp:cNvPr id="0" name=""/>
        <dsp:cNvSpPr/>
      </dsp:nvSpPr>
      <dsp:spPr>
        <a:xfrm>
          <a:off x="109444" y="2437"/>
          <a:ext cx="3923481" cy="235408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effectLst/>
            </a:rPr>
            <a:t>Most important floating-point representation is defined</a:t>
          </a:r>
        </a:p>
      </dsp:txBody>
      <dsp:txXfrm>
        <a:off x="109444" y="2437"/>
        <a:ext cx="3923481" cy="2354088"/>
      </dsp:txXfrm>
    </dsp:sp>
    <dsp:sp modelId="{2BB56C0B-D45F-504A-B667-E5EEB4DA2FA3}">
      <dsp:nvSpPr>
        <dsp:cNvPr id="0" name=""/>
        <dsp:cNvSpPr/>
      </dsp:nvSpPr>
      <dsp:spPr>
        <a:xfrm>
          <a:off x="4425274" y="2437"/>
          <a:ext cx="3923481" cy="235408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effectLst/>
            </a:rPr>
            <a:t>Standard was developed to facilitate the portability of programs from one processor to another and to encourage the development of sophisticated, numerically oriented programs</a:t>
          </a:r>
        </a:p>
      </dsp:txBody>
      <dsp:txXfrm>
        <a:off x="4425274" y="2437"/>
        <a:ext cx="3923481" cy="2354088"/>
      </dsp:txXfrm>
    </dsp:sp>
    <dsp:sp modelId="{1C83E496-9E03-0942-932A-A7FAE46D290D}">
      <dsp:nvSpPr>
        <dsp:cNvPr id="0" name=""/>
        <dsp:cNvSpPr/>
      </dsp:nvSpPr>
      <dsp:spPr>
        <a:xfrm>
          <a:off x="109444" y="2748874"/>
          <a:ext cx="3923481" cy="235408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effectLst/>
            </a:rPr>
            <a:t>Standard has been widely adopted and is used on virtually all contemporary processors and arithmetic coprocessors</a:t>
          </a:r>
        </a:p>
      </dsp:txBody>
      <dsp:txXfrm>
        <a:off x="109444" y="2748874"/>
        <a:ext cx="3923481" cy="2354088"/>
      </dsp:txXfrm>
    </dsp:sp>
    <dsp:sp modelId="{2C2182FF-AE82-0C45-9D06-7EF473AB29C4}">
      <dsp:nvSpPr>
        <dsp:cNvPr id="0" name=""/>
        <dsp:cNvSpPr/>
      </dsp:nvSpPr>
      <dsp:spPr>
        <a:xfrm>
          <a:off x="4425274" y="2748874"/>
          <a:ext cx="3923481" cy="235408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effectLst/>
            </a:rPr>
            <a:t>IEEE 754-2008 covers both binary and decimal floating-point representations</a:t>
          </a:r>
        </a:p>
      </dsp:txBody>
      <dsp:txXfrm>
        <a:off x="4425274" y="2748874"/>
        <a:ext cx="3923481" cy="2354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5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5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822172-E39A-944B-933D-3AEB13A92A8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485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5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0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2" y="3228896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70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5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8AE27EA-A634-9140-BAF9-5BB17D98E52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6337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10 “Computer</a:t>
            </a:r>
            <a:r>
              <a:rPr lang="en-US" baseline="0" dirty="0">
                <a:latin typeface="Times New Roman" pitchFamily="-110" charset="0"/>
              </a:rPr>
              <a:t> Arithmetic</a:t>
            </a:r>
            <a:r>
              <a:rPr lang="en-US" dirty="0">
                <a:latin typeface="Times New Roman" pitchFamily="-110" charset="0"/>
              </a:rPr>
              <a:t>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useful illustration of the nature of twos complement representation is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 box, in which the value on the far right in the box is 1 (2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) and each succeeding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position to the left is double in value, until the leftmost position, which is negated.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you can see in Figure 10.2a, the most negative twos complement number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represented is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if any of the bits other than the sign bit is one, it adds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positive amount to the number. Also, it is clear that a negative number must have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 at its leftmost position and a positive number must have a 0 in that position. Thus,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largest positive number is a 0 followed by all 1s, which equals 2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rest of Figure 10.2 illustrates the use of the value box to convert from twos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complement to decimal and from decimal to twos complement.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71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1E1A0C-4E0F-204B-ABAE-B535A498F255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sometimes desirable to take an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n-bit integer and store it in m bits, where m &gt; n.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expansion of bit length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 extension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because the range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numbers that can be expressed is extended by increasing the bit length.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sign-magnitude notation, this is easily accomplished: simply move the sign bit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new leftmost position and fill in with zeros.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procedure will not work for twos complement negative integers.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Instead, the rule for twos complement integers is to move the sign bit to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leftmost position and fill in with copies of the sign bit. For positive numbers, fill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with zeros, and for negative numbers, fill in with ones. This is called sign extension.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we mention that the representations discussed in this section are sometimes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referred to as fixed point. This is because the radix point (binary point) is fixed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assumed to be to the right of the rightmost digit. The programmer can use the same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representation for binary fractions by scaling the numbers so that the binary point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implicitly positioned at some other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1322CD-B268-9C4D-A0E6-532DCE695FA9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sign-magnitude representation, the rule for forming the negation of an integer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simple: invert the sign bit. In twos complement notation, the negation of an integer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formed with the following rules: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Take the Boolean complement of each bit of the integer (including the sign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bit). That is, set each 1 to 0 and each 0 to 1.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Treating the result as an unsigned binary integer, add 1.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two-step process is referred to as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twos complement operation,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the taking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twos complement of an integer.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expected, the negative of the negative of that number is itself: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8DAC88-49B1-5946-9E73-FAE8D3D6F5A5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carry out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most significant bit position, which is ignored. The result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that the negation of 0 is 0, as it should be.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805B2-C292-4E40-8B36-A0B5846EF683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second special case is more of a problem. If we take the negation of the bit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pattern of 1 followed by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- 1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zeros, we get back the same number.</a:t>
            </a:r>
            <a:endParaRPr lang="en-GB" i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Addition in twos complement is illustrated in Figure 10.3. Addition proceeds as if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numbers were unsigned integers. The first four examples illustrate successful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operations. If the result of the operation is positive, we get a positive number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twos complement form, which is the same as in unsigned-integer form. If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 of the operation is negative, we get a negative number in twos complement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form. Note that, in some instances, there is a carry bit beyond the end of the word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(indicated by shading), which is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any addition, the result may be larger than can be held in the word size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being used. This condition is called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overflow.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overflow occurs, the ALU must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 this fact so that no attempt is made to use the result.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Figures 10.3e and f show examples of overflow. Note that overflow can occur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whether or not there is a carry.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Subtraction rule.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subtraction is achieved using addition, as illustrated in Figure 10.4.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last two examples demonstrate that the overflow rule still applies.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begin our examination of the processor with an overview of the arithmetic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 unit (ALU). The chapter then focuses on the most complex aspect of the ALU,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arithmetic. The logic functions that are part of the ALU are described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Chapter 12, and implementations of simple logic and arithmetic functions in digital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 are described in Chapter 11.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arithmetic is commonly performed on two very different types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numbers: integer and floating point. In both cases, the representation chosen is a crucial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 issue and is treated first, followed by a discussion of arithmetic operations.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includes a number of examples, each of which is highlighted in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shaded box.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6537B-7D9E-7046-86C8-605610BAA9F3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10.6 suggests the data paths and hardware elements needed to accomplish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addition and subtraction. The central element is a binary adder, which is presented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numbers for addition and produces a sum and an overflow indication.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binary adder treats the two numbers as unsigned integers. (A logic implementation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adder is given in Chapter 11.) For addition, the two numbers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presented to the adder from two registers, designated in this case as A and B registers.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result may be stored in one of these registers or in a third. The overflow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indication is stored in a 1-bit overflow flag (0 = no overflow; 1 = overflow).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subtraction, the subtrahend (B register) is passed through a twos complementer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its twos complement is presented to the adder. Note that Figure 10.6 only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shows the data paths. Control signals are needed to control whether or not the complementer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used, depending on whether the operation is addition or subtraction.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DB81AD-687E-184A-BB1E-1687D0D8A52A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Compared with addition and subtraction, multiplication is a complex operation,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whether performed in hardware or software. A wide variety of algorithms have been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in various computers. The purpose of this subsection is to give the reader some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feel for the type of approach typically taken. We begin with the simpler problem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multiplying two unsigned (nonnegative) integers, and then we look at one of the most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 techniques for multiplication of numbers in twos complement representation.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10.7 illustrates the multiplication of unsigned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binary integers, as might be carried out using paper and pencil. Several important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observations can be made: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Multiplication involves the generation of partial products, one for each digit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multiplier. These partial products are then summed to produce the final product.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partial products are easily defined. When the multiplier bit is 0, the partial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product is 0. When the multiplier is 1, the partial product is the multiplicand.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total product is produced by summing the partial products. For this operation,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successive partial product is shifted one position to the left relative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preceding partial product.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multiplication of two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n-bit binary integers results in a product of up to 2n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in length (e.g., 11 * 11 = 1001).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Compared with the pencil-and-paper approach, there are several things we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 to make computerized multiplication more efficient. First, we can perform a running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addition on the partial products rather than waiting until the end. This eliminates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need for storage of all the partial products; fewer registers are needed. Second,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save some time on the generation of partial products. For each 1 on the multiplier,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add and a shift operation are required; but for each 0, only a shift is required.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6C3C-71C0-6247-89F4-1DC1DD7B240A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10.8a shows a possible implementation employing these measures.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multiplier and multiplicand are loaded into two registers (Q and M). A third register,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 register, is also needed and is initially set to 0. There is also a 1-bit C register,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initialized to 0, which holds a potential carry bit resulting from addition.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1FF392-6089-A84C-8297-209AC25DB4DF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operation of the multiplier is as follows. Control logic reads the bits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multiplier one at a time. If Q</a:t>
            </a:r>
            <a:r>
              <a:rPr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1, then the multiplicand is added to the A register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result is stored in the A register, with the C bit used for overflow. Then all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bits of the C, A, and Q registers are shifted to the right one bit, so that the 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goes into A</a:t>
            </a:r>
            <a:r>
              <a:rPr lang="en-US" sz="1200" i="1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n-1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A</a:t>
            </a:r>
            <a:r>
              <a:rPr lang="en-US" sz="1200" i="1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goes into Q</a:t>
            </a:r>
            <a:r>
              <a:rPr lang="en-US" sz="1200" i="1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n-1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Q</a:t>
            </a:r>
            <a:r>
              <a:rPr lang="en-US" sz="1200" i="1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lost. If Q</a:t>
            </a:r>
            <a:r>
              <a:rPr lang="en-US" sz="1200" i="1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0, then no addition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performed, just the shift. This process is repeated for each bit of the original multiplier.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resulting 2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product is contained in the A and Q registers. A flowchart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operation is shown in Figure 10.9, and an example is given in Figure 10.8b.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on the second cycle, when the multiplier bit is 0, there is no add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10.10 recasts Figure 10.7 to make the generation of partial products by multiplication explicit.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only difference in Figure 10.10 is that it recognizes that the partial products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viewed as 2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numbers generated from the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multiplicand.</a:t>
            </a:r>
          </a:p>
          <a:p>
            <a:endParaRPr lang="en-US" sz="1200" i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as an unsigned integer, the 4-bit multiplicand 1011 is stored in an 8-bit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word as 00001011. Each partial product (other than that for 2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) consists of this number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shifted to the left, with the unoccupied positions on the right filled with zeros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(e.g., a shift to the left of two places yields 00101100).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Now we can demonstrate that straightforward multiplication will not work if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multiplicand is negative. The problem is that each contribution of the negative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multiplicand as a partial product must be a negative number on a 2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-bit field; the sign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of the partial products must line up. This is demonstrated in Figure 10.11, which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shows that multiplication of 1001 by 0011. If these are treated as unsigned integers,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multiplication of 9 * 3 = 27 proceeds simply. However, if 1001 is interpreted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twos complement value -7, then each partial product must be a negative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twos complement number of 2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(8)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bits, as shown in Figure 10.11b. Note that this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accomplished by padding out each partial product to the left with binary 1s.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BEAF7-98B9-424D-8C84-5485C427F3FF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a number of ways out of this dilemma. One would be to convert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multiplier and multiplicand to positive numbers, perform the multiplication,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then take the twos complement of the result if and only if the sign of the two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original numbers differed. Implementers have preferred to use techniques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 not require this final transformation step. One of the most common of these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Booth’s algorithm [BOOT51]. This algorithm also has the benefit of speeding up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multiplication process, relative to a more straightforward approach.</a:t>
            </a:r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Booth’s algorithm is depicted in Figure 10.12 and can be described as follows.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before, the multiplier and multiplicand are placed in the Q and M registers,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respectively. There is also a 1-bit register placed logically to the right of the least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significant bit (Q</a:t>
            </a:r>
            <a:r>
              <a:rPr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of the Q register and </a:t>
            </a:r>
            <a:r>
              <a:rPr lang="en-US" sz="80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designated Q</a:t>
            </a:r>
            <a:r>
              <a:rPr lang="en-US" sz="80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</a:t>
            </a:r>
            <a:r>
              <a:rPr lang="en-US" sz="80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its use is explained 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shortly.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results of the multiplication will appear in the A and Q registers. A and Q</a:t>
            </a:r>
            <a:r>
              <a:rPr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initialized to 0. As before, control logic scans the bits of the multiplier one at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time. Now, as each bit is examined, the bit to its right is also examined. If the two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are the same (1–1 or 0–0), then all of the bits of the A, Q, and Q</a:t>
            </a:r>
            <a:r>
              <a:rPr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 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shifted to the right 1 bit. If the two bits differ, then the multiplicand is added to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subtracted from the A register, depending on whether the two bits are 0–1 or 1–0.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the addition or subtraction, the right shift occurs. In either case, the right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shift is such that the leftmost bit of A, namely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</a:t>
            </a:r>
            <a:r>
              <a:rPr lang="en-US" sz="1200" i="1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n-1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only is shifted into A</a:t>
            </a:r>
            <a:r>
              <a:rPr lang="en-US" sz="1200" i="1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n-2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also remains in A</a:t>
            </a:r>
            <a:r>
              <a:rPr lang="en-US" sz="1200" i="1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n-1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required to preserve the sign of the number in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Q. It is known as an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 shift,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preserves the sign bit.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10.13 shows the sequence of events in Booth’s algorithm for the multiplication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7 by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E5418E-B15E-814F-B2BF-1CA92F30A7EA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compactly, the same operation is depicted in Figure 10.14a.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rest of Figure 10.14 gives other examples of the algorithm. As can be seen, 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works with any combination of positive and negative numbers. Note also the efficiency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algorithm. Blocks of 1s or 0s are skipped over, with an average of only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addition or subtraction per block.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ECDA33-A84D-B442-90D7-954600C6F1E4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Division is somewhat more complex than multiplication but is based on the same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principles. As before, the basis for the algorithm is the paper-and-pencil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approach, and the operation involves repetitive shifting and addition or subtraction.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10.15 shows an example of the long division of unsigned binary integers.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instructive to describe the process in detail. First, the bits of the dividend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examined from left to right, until the set of bits examined represents a number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greater than or equal to the divisor; this is referred to as the divisor being able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divide the number. Until this event occurs, 0s are placed in the quotient from left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right. When the event occurs, a 1 is placed in the quotient and the divisor is subtracted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partial dividend. The result is referred to as a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partial remainder.</a:t>
            </a:r>
          </a:p>
          <a:p>
            <a:endParaRPr lang="en-US" sz="120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this point on, the division follows a cyclic pattern. At each cycle, additional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from the dividend are appended to the partial remainder until the result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greater than or equal to the divisor. As before, the divisor is subtracted from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to produce a new partial remainder. The process continues until all the bits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dividend are exhausted.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We now look in a general way at the internal structure of a computer. We begin with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a traditional computer with a single processor that employs a microprogrammed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control unit, then examine a typical multicore structure.</a:t>
            </a:r>
          </a:p>
          <a:p>
            <a:pPr lvl="0">
              <a:defRPr/>
            </a:pPr>
            <a:endParaRPr kumimoji="1" lang="en-US" sz="1200" b="0" i="0" u="none" strike="noStrike" kern="1200" baseline="0">
              <a:solidFill>
                <a:schemeClr val="tx1"/>
              </a:solidFill>
              <a:latin typeface="Times New Roman"/>
              <a:ea typeface="+mn-ea"/>
              <a:cs typeface="+mn-cs"/>
            </a:endParaRP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 Figure 1.1 provides a hierarchical view</a:t>
            </a:r>
          </a:p>
          <a:p>
            <a:pPr lvl="0">
              <a:defRPr/>
            </a:pP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/>
                <a:ea typeface="+mn-ea"/>
                <a:cs typeface="+mn-cs"/>
              </a:rPr>
              <a:t>of the internal structure of a traditional single-processor computer.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26AC9EA-110C-D44B-81A3-E5165EEE361B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10.16 shows a machine algorithm that corresponds to the long division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process.  The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divisor is placed in the M register, the dividend in the Q register. 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step, the A and Q registers together are shifted to the left 1 bit. M is subtracted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A to determine whether A divides the partial remainder.3  If it does, then Q0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gets a 1bit. Otherwise, Q0  gets a 0 bit and M must be added back to A to restore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previous value. The count is then decremented, and the process continues for n  steps.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end, the quotient is in the Q register and the remainder is in the A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0F6B49-0976-5B4E-A789-1E4F355E5DDF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fixed-point notation (e.g., twos complement) it is possible to represent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 of positive and negative integers centered on or near 0. By assuming a fixed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binary or radix point, this format allows the representation of numbers with a fractional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 as well.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approach has limitations. Very large numbers cannot be represented, nor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very small fractions. Furthermore, the fractional part of the quotient in a division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two large numbers could be lost.</a:t>
            </a:r>
            <a:endParaRPr lang="en-GB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For decimal numbers, we get around this limitation by using scientific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notation. Thus, 976,000,000,000,000 can be represented as 9.76 *  10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14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0.0000000000000976 can be represented as 9.76 *  10</a:t>
            </a:r>
            <a:r>
              <a:rPr lang="en-US" sz="14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14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, What we have done,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effect, is dynamically to slide the decimal point to a convenient location and use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of 10 to keep track of that decimal point. This allows a range of very large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very small numbers to be represented with only a few digits.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same approach can be taken with binary numbers.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7C2CA4-5592-CB41-A37C-641B3327824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principles used in representing binary floating-point numbers are best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explained with an example. Figure 10.18a shows a typical 32-bit floating-point format.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leftmost bit stores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number (0 = positive, 1 = negative).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 is stored in the next 8 bits. The representation used is known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biased representation.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fixed value, called the bias, is subtracted from the field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get the true exponent value. Typically, the bias equals (2</a:t>
            </a:r>
            <a:r>
              <a:rPr lang="en-US" sz="1200" i="1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k-1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- 1)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where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bits in the binary exponent. In this case, the 8-bit field yields the numbers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 through 255. With a bias of 127 (2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- 1), the true exponent values are in the range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-127 to +128. In this example, the base is assumed to be 2.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10.2 shows the biased representation for 4-bit integers. Note that when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bits of a biased representation are treated as unsigned integers, the relative magnitudes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numbers do not change. For example, in both biased and unsigned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representations, the largest number is 1111 and the smallest number is 0000. This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true of sign-magnitude or twos complement representation. An advantage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biased representation is that nonnegative floating-point numbers can be treated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integers for comparison purposes.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final portion of the word (23 bits in this case) is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Any floating-point number can be expressed in many ways.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simplify operations on floating-point numbers, it is typically required that they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normalized. 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normal number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one in which the most significant digit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significand is nonzero. For base 2 representation, a normal number is therefore one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which the most significant bit of the significand is one.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9429C8-F207-024B-9187-13774FA74CE8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10.19 indicates the range of numbers that can be represented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32-bit word. Using twos complement integer representation, all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integers from -2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31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31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- 1 can be represented, for a total of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32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different numbers.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example floating-point format of Figure 10.18, the following ranges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numbers are possible: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Negative numbers between -(2 - 2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-23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*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128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-2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-127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Positive numbers between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-127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(2 - 2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-23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*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128</a:t>
            </a:r>
          </a:p>
          <a:p>
            <a:endParaRPr lang="en-US" sz="1200" kern="1200" baseline="3000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Five regions on the number line are not included in these ranges: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Negative numbers less than -(2 - 2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-23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*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128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called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negative overflow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Negative numbers greater than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-127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called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negative underflow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Zero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Positive numbers less than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-127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called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positive underflow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Positive numbers greater than (2 - 2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-23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*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128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called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positive overflow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representation as presented will not accommodate a value of 0.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However, as we shall see, actual floating-point representations include a special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pattern to designate zero. Overflow occurs when an arithmetic operation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in an absolute value greater than can be expressed with an exponent of 128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(e.g.,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120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*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100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220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Underflow occurs when the fractional magnitude is too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(e.g.,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-120 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*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-100 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=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-220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Underflow is a less serious problem because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result can generally be satisfactorily approximated by 0.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important to note that we are not representing more individual values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floating-point notation. The maximum number of different values that can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represented with 32 bits is still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32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What we have done is to spread those numbers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in two ranges, one positive and one negative. In practice, most floating-point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numbers that one would wish to represent are represented only approximately.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However, for moderate sized integers, the representation is exact.</a:t>
            </a:r>
            <a:endParaRPr lang="en-GB" sz="1200" kern="1200" baseline="3000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Also, note that the numbers represented in floating-point notation are not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spaced evenly along the number line, as are fixed-point numbers. The possible values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get closer together near the origin and farther apart as you move away, as shown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Figure 10.20. This is one of the trade-offs of floating-point math: Many calculations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produce results that are not exact and have to be rounded to the nearest value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notation can represent.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type of format depicted in Figure 10.18, there is a trade-off 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 and precision. The example shows 8 bits devoted to the exponent and 23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If we increase the number of bits in the exponent, we expand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 of expressible numbers. But because only a fixed number of different values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expressed, we have reduced the density of those numbers and therefore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precision. The only way to increase both range and precision is to use more bits.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most computers offer, at least, single-precision numbers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doubleprecision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numbers. For example, a processor could support a single-precision format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64 bits, and a double-precision format of 128 bits.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there is a trade-off between the number of bits in the exponent and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bits in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But it is even more complicated than that.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implied base of the exponent need not be 2. The IBM S/390 architecture,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uses a base of 16 [ANDE67b]. The format consists of a 7-bit exponent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24-bit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advantage of using a larger exponent is that a greater range can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achieved for the same number of exponent bits. But remember, we have 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increased the number of different values that can be represented. Thus, for a fixed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format, a larger exponent base gives a greater range at the expense of less precision.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BF04-A14D-874B-A8CF-9D1B063330CB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important floating-point representation is defined in IEEE Standard 754,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adopted in 1985 and revised in 2008. This standard was developed to facilitate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portability of programs from one processor to another and to encourage the development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sophisticated, numerically oriented programs. The standard has been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widely adopted and is used on virtually all contemporary processors and arithmetic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coprocessors. IEEE 754-2008 covers both binary and decimal floating-point representations.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chapter, we deal only with binary representations.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10.3 summarizes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characteristics of the three formats. The two basic decimal formats have bit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lengths of 64 and 128 bits. All of the basic formats are also arithmetic format types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(can be used for arithmetic operations) and interchange format types (platform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independent).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Several other formats are specified in the standard. The binary16 format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an interchange format and is intended for storage of values when higher precision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not required. The binary{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} format and the decimal{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} format are interchange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formats with total length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bits and with defined lengths for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exponent. The format must be a multiple of 32 bits; thus formats are defined for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=  160, 192, and so on. These two families of formats are also arithmetic formats.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all bit patterns in the IEEE formats are interpreted in the usual way;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instead, some bit patterns are used to represent special values. Table 10.5 indicates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values assigned to various bit patterns. The exponent values of all zeros (0 bits)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all ones (1 bits) define special values.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following classes of numbers are represented: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For exponent values in the range of 1 through 254 for 32-bit format, 1 through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2046 for 64-bit format, and 1 through 16382, normal nonzero floating-point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numbers are represented. The exponent is biased, so that the range of exponents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-126 through +127 for 32-bit format, and so on. A normal number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a 1 bit to the left of the binary point; this bit is implied, giving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effective 24-bit, 53-bit, or 113-bit significand. Because one of the bits is implied,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corresponding field in the binary format is referred to as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trailing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significand field.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 exponent of zero together with a fraction of zero represents positive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negative zero, depending on the sign bit. As was mentioned, it is useful to have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exact value of 0 represented.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 exponent of all ones together with a fraction of zero represents positive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negative infinity, depending on the sign bit. It is also useful to have a representation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infinity. This leaves it up to the user to decide whether to treat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overflow as an error condition or to carry the value  and proceed with whatever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is being executed.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 exponent of zero together with a nonzero fraction represents a subnormal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number. In this case, the bit to the left of the binary point is zero and the true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is -126 or -1022. The number is positive or negative depending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sign bit.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 exponent of all ones together with a nonzero fraction is given the value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NaN, which means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a Number, and is used to signal various exception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conditions.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significance of subnormal numbers and NaNs is discussed in Section 10.5.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BBEEFD-6EA7-0048-B452-AD6525C21B64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10.6 summarizes the basic operations for floating-point arithmetic. For addition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subtraction, it is necessary to ensure that both operands have the same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value. This may require shifting the radix point on one of the operands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 alignment. Multiplication and division are more straightforward.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floating-point operation may produce one of these conditions: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overflow: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positive exponent exceeds the maximum possible exponent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value. In some systems, this may be designated as +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∞ 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-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∞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underflow: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negative exponent is less than the minimum possible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value (e.g., -200 is less than -127). This means that the number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too small to be represented, and it may be reported as 0.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Significand underflow: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process of aligning significands, digits may flow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off the right end of the significand. As we shall discuss, some form of rounding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required.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Significand overflow: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addition of two significands of the same sign may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 in a carry out of the most significant bit. This can be fixed by realignment,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we shall explain.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5C514E-DDFD-0E4A-B3F8-829B0E7F37A1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ALU is that part of the computer that actually performs arithmetic and logical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 on data. All of the other elements of the computer system—control unit,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registers, memory, I/O—are there mainly to bring data into the ALU for it to process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then to take the results back out. We have, in a sense, reached the core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essence of a computer when we consider the ALU.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ALU and, indeed, all electronic components in the computer are based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simple digital logic devices that can store binary digits and perform simple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Boolean logic operations.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floating-point arithmetic, addition and subtraction are more complex than multiplication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division. This is because of the need for alignment. There are four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basic phases of the algorithm for addition and subtraction: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Check for zeros.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Align the significands.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Add or subtract the significands.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Normalize the result.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typical flowchart is shown in Figure 10.22. A step-by-step narrative highlights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main functions required for floating-point addition and subtraction. We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assume a format similar to those of Figure 10.21. For the addition or subtraction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operation, the two operands must be transferred to registers that will be used by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ALU. If the floating-point format includes an implicit significand bit, that bit must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made explicit for the operation.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1: Zero check.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addition and subtraction are identical except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 sign change, the process begins by changing the sign of the subtrahend if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a subtract operation. Next, if either operand is 0, the other is reported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result.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2: Significand alignment.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phase is to manipulate the numbers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the two exponents are equal.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Alignment may be achieved by shifting either the smaller number to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right (increasing its exponent) or shifting the larger number to the left. Because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operation may result in the loss of digits, it is the smaller number that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shifted; any digits that are lost are therefore of relatively small significance.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alignment is achieved by repeatedly shifting the magnitude portion of the significand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right 1 digit and incrementing the exponent until the two exponents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equal. (Note that if the implied base is 16, a shift of 1 digit is a shift of 4 bits.) If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 results in a 0 value for the significand, then the other number is reported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result. Thus, if two numbers have exponents that differ significantly,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lesser number is lost.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3: Addition.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Next, the two significands are added together, taking into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account their signs. Because the signs may differ, the result may be 0. There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also the possibility of significand overflow by 1 digit. If so, the significand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result is shifted right and the exponent is incremented. An exponent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overflow could occur as a result; this would be reported and the operation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halted.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4: Normalization.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final phase normalizes the result. Normalization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shifting significand digits left until the most significant digit (bit,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 bits for base-16 exponent) is nonzero. Each shift causes a decrement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and thus could cause an exponent underflow. Finally, the result must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rounded off and then reported. We defer a discussion of rounding until after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discussion of multiplication and division.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27B80-8F77-2145-89BA-FF215D116718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Floating-point multiplication and division are much simpler processes than addition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subtraction, as the following discussion indicates.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first consider multiplication, illustrated in Figure 10.23. First, if either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operand is 0, 0 is reported as the result. The next step is to add the exponents. If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exponents are stored in biased form, the exponent sum would have doubled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bias. Thus, the bias value must be subtracted from the sum. The result could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either an exponent overflow or underflow, which would be reported, ending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algorithm.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exponent of the product is within the proper range, the next step is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multiply the significands, taking into account their signs. The multiplication is performed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same way as for integers. In this case, we are dealing with a sign-magnitude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representation, but the details are similar to those for twos complement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representation. The product will be double the length of the multiplier and multiplicand.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extra bits will be lost during rounding.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After the product is calculated, the result is then normalized and rounded,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was done for addition and subtraction. Note that normalization could result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underflow.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1E287-4F26-C940-9E72-F97BFB72AF71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let us consider the flowchart for division depicted in Figure 10.24.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Again, the first step is testing for 0. If the divisor is 0, an error report is issued,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the result is set to infinity, depending on the implementation. A dividend of 0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in 0. Next, the divisor exponent is subtracted from the dividend exponent.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removes the bias, which must be added back in. Tests are then made for exponent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underflow or overflow.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step is to divide the significands. This is followed with the usual normalization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rounding.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754 goes beyond the simple definition of a format to lay down specific practices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procedures so that floating-point arithmetic produces uniform, predictable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independent of the hardware platform. One aspect of this has already been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discussed, namely rounding. This subsection looks at three other topics: infinity,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NaNs, and subnormal numbers.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Infinity arithmetic is treated as the limiting case of real arithmetic,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infinity values given the following interpretation: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 ∞ &lt; (every finite number) &lt; + ∞</a:t>
            </a:r>
            <a:endParaRPr lang="en-US" sz="800" kern="1200" baseline="3000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exception of the special cases discussed subsequently, any arithmetic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involving infinity yields the obvious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NaN is a symbolic entity encoded in floating-point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format, of which there are two types: signaling and quiet. A signaling NaN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 an invalid operation exception whenever it appears as an operand. Signaling</a:t>
            </a:r>
          </a:p>
          <a:p>
            <a:endParaRPr lang="en-US" dirty="0"/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NaNs afford values for uninitialized variables and arithmetic-like enhancements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not the subject of the standard. A quiet NaN propagates through almost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every arithmetic operation without signaling an exception. Table 10.7 indicates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 that will produce a quiet NaN.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both types of NaNs have the same general format (Table 10.4):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of all ones and a nonzero fraction. The actual bit pattern of the nonzero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fraction is implementation dependent; the fraction values can be used to distinguish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quiet NaNs from signaling NaNs and to specify particular exception 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Subnormal numbers are included in IEEE 754 to handle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cases of exponent underflow. When the exponent of the result becomes too small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(a negative exponent with too large a magnitude), the result is subnormalized by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right shifting the fraction and incrementing the exponent for each shift until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exponent is within a representable range.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10.26 illustrates the effect of including subnormal numbers. The representable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numbers can be grouped into intervals of the form [2</a:t>
            </a:r>
            <a:r>
              <a:rPr lang="en-US" sz="1200" i="1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2</a:t>
            </a:r>
            <a:r>
              <a:rPr lang="en-US" sz="1200" i="1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n+1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].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each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interval, the exponent portion of the number remains constant while the fraction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varies, producing a uniform spacing of representable numbers within the interval.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get closer to zero, each successive interval is half the width of the preceding interval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contains the same number of representable numbers. Hence the density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representable numbers increases as we approach zero. However, if only normal numbers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used, there is a gap between the smallest normal number and 0. In the case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32-bit IEEE 754 format, there are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23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representable numbers in each interval,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smallest representable positive number is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-126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With the addition of subnormal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numbers, an additional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23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- 1 numbers are uniformly added between 0 and 2</a:t>
            </a:r>
            <a:r>
              <a:rPr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-126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subnormal numbers is referred to as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gradual underflow [COON81].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Without subnormal numbers, the gap between the smallest representable nonzero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and zero is much wider than the gap between the smallest representable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nonzero number and the next larger number. Gradual underflow fills in that gap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reduces the impact of exponent underflow to a level comparable with roundoff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among the normal numbers.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E27EA-A634-9140-BAF9-5BB17D98E52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10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51D3E-919C-AB48-B297-5EAA28E5280B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10.1 indicates, in general terms, how the ALU is interconnected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rest of the processor. Operands for arithmetic and logic operations are presented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ALU in registers, and the results of an operation are stored in registers.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registers are temporary storage locations within the processor that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connected by signal paths to the ALU (e.g., see Figure 2.3). The ALU may also set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flags as the result of an operation. For example, an overflow flag is set to 1 if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 of a computation exceeds the length of the register into which it is to be stored.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flag values are also stored in registers within the processor. The processor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signals that control the operation of the ALU and the movement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into and out of the ALU.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flag values are also stored in registers within the processor. The processor provides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 that control the operation of the ALU and the movement of the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into and out of the ALU.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521C9-180F-994B-8A62-96D4CD2B6058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binary number system, arbitrary numbers can be represented with just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digits zero and one, the minus sign (for negative numbers), and the period, or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radix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(for numbers with a fractional component).</a:t>
            </a:r>
            <a:endParaRPr lang="en-GB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purposes of computer storage and processing, however, we do not have the benefit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special symbols for the minus sign and radix point. Only binary digits (0 and 1)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used to represent numbers. If we are limited to nonnegative integers,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representation is straightforward.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F448AC-8E1C-CC4C-BFB1-A0EEFAD70676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several alternative conventions used to represent negative as well as positive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integers, all of which involve treating the most significant (leftmost) bit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word as a sign bit. If the sign bit is 0, the number is positive; if the sign bit is 1,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is negative.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simplest form of representation that employs a sign bit is the sign-magnitude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representation. In an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word, the rightmost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- 1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hold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magnitude of the integer.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several drawbacks to sign-magnitude representation. One is that addition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subtraction require a consideration of both the signs of the numbers and their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relative magnitudes to carry out the required operation. This should become clear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discussion in Section 10.3. Another drawback is that there are two representations of 0: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inconvenient because it is slightly more difficult to test for 0 (an operation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performed frequently on computers) than if there were a single representation.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of these drawbacks, sign-magnitude representation is rarely used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implementing the integer portion of the ALU. Instead, the most common scheme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twos complement representation.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F9729C-03CD-2E45-8373-3BD9AF5F8DE3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Like sign magnitude, twos complement representation uses the most significant bit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sign bit, making it easy to test whether an integer is positive or negative. 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differs from the use of the sign-magnitude representation in the way that the other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are interpreted. Table 10.1 highlights key characteristics of twos complement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representation and arithmetic, which are elaborated in this section and the next.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treatments of twos complement representation focus on the rules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producing negative numbers, with no formal proof that the scheme is valid. Instead,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our presentation of twos complement integers in this section and in Section 10.3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[DATT93], which suggests that twos complement representation is best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understood by defining it in terms of a weighted sum of bits, as we did previously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unsigned and sign-magnitude representations. The advantage of this treatment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that it does not leave any lingering doubt that the rules for arithmetic operations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twos complement notation may not work for some special cases.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66BAC1-CBF8-3B4B-A005-25BA2E352600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10.2 compares the sign-magnitude and twos complement representations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4-bit integers. Although twos complement is an awkward representation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human point of view, we will see that it facilitates the most important arithmetic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operations, addition and subtraction. For this reason, it is almost universally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as the processor representation for integers.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Stallings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t="7310" r="14882" b="28852"/>
          <a:stretch/>
        </p:blipFill>
        <p:spPr>
          <a:xfrm>
            <a:off x="1547664" y="7798"/>
            <a:ext cx="5703397" cy="65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7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Range Extension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700808"/>
            <a:ext cx="7556313" cy="44958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Range of numbers that can be expressed is extended by increasing the bit length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In sign-magnitude notation this is accomplished by moving the sign bit to the new leftmost position and fill in with zeros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This procedure will not work for twos complement negative integers</a:t>
            </a:r>
          </a:p>
          <a:p>
            <a:pPr lvl="1"/>
            <a:r>
              <a:rPr lang="en-US" dirty="0"/>
              <a:t>Rule is to move the sign bit to the new leftmost position and fill in with copies of the sign bit</a:t>
            </a:r>
          </a:p>
          <a:p>
            <a:pPr lvl="1"/>
            <a:r>
              <a:rPr lang="en-US" dirty="0"/>
              <a:t>For positive numbers, fill in with zeros, and for negative numbers, fill in with ones</a:t>
            </a:r>
          </a:p>
          <a:p>
            <a:pPr lvl="1"/>
            <a:r>
              <a:rPr lang="en-US" dirty="0"/>
              <a:t>This is called </a:t>
            </a:r>
            <a:r>
              <a:rPr lang="en-US" i="1" dirty="0"/>
              <a:t>sign extension</a:t>
            </a:r>
            <a:endParaRPr lang="en-US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" y="533400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Fixed-Point Representation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75084760"/>
              </p:ext>
            </p:extLst>
          </p:nvPr>
        </p:nvGraphicFramePr>
        <p:xfrm>
          <a:off x="304800" y="1295400"/>
          <a:ext cx="85344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628800"/>
            <a:ext cx="7556313" cy="4800600"/>
          </a:xfrm>
        </p:spPr>
        <p:txBody>
          <a:bodyPr/>
          <a:lstStyle/>
          <a:p>
            <a:r>
              <a:rPr lang="en-US" dirty="0"/>
              <a:t> Twos complement operation</a:t>
            </a:r>
          </a:p>
          <a:p>
            <a:pPr lvl="1"/>
            <a:r>
              <a:rPr lang="en-US" dirty="0"/>
              <a:t>Take the Boolean complement of each bit of the integer (including the sign bit)</a:t>
            </a:r>
          </a:p>
          <a:p>
            <a:pPr lvl="1"/>
            <a:r>
              <a:rPr lang="en-US" dirty="0"/>
              <a:t>Treating the result as an unsigned binary integer, add 1</a:t>
            </a: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negative of the negative of that number is itself: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8400" y="3276600"/>
            <a:ext cx="670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                              +18 = 00010010 (twos complement)</a:t>
            </a:r>
          </a:p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bitwise complement = 11101101</a:t>
            </a:r>
          </a:p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                                         </a:t>
            </a:r>
            <a:r>
              <a:rPr lang="en-US" sz="1800" u="sng" dirty="0">
                <a:solidFill>
                  <a:schemeClr val="accent1"/>
                </a:solidFill>
                <a:latin typeface="+mn-lt"/>
              </a:rPr>
              <a:t>+              1</a:t>
            </a:r>
          </a:p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                                          11101110 = -18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4600" y="5257800"/>
            <a:ext cx="662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                                -18 =  11101110 (twos complement)</a:t>
            </a:r>
          </a:p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bitwise complement =  00010001</a:t>
            </a:r>
          </a:p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                                         </a:t>
            </a:r>
            <a:r>
              <a:rPr lang="en-US" sz="1800" u="sng" dirty="0">
                <a:solidFill>
                  <a:schemeClr val="accent1"/>
                </a:solidFill>
                <a:latin typeface="+mn-lt"/>
              </a:rPr>
              <a:t>+               1</a:t>
            </a:r>
          </a:p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                                            00010010 = +18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Negation Special Case 1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			    0    =                00000000    (twos complement)</a:t>
            </a:r>
          </a:p>
          <a:p>
            <a:pPr>
              <a:buNone/>
            </a:pPr>
            <a:r>
              <a:rPr lang="en-US" dirty="0"/>
              <a:t>Bitwise complement  =                 11111111</a:t>
            </a:r>
          </a:p>
          <a:p>
            <a:pPr>
              <a:buNone/>
            </a:pPr>
            <a:r>
              <a:rPr lang="en-US" dirty="0"/>
              <a:t>Add 1 to LSB              	            </a:t>
            </a:r>
            <a:r>
              <a:rPr lang="en-US" u="sng" dirty="0"/>
              <a:t>+                 1</a:t>
            </a:r>
          </a:p>
          <a:p>
            <a:pPr>
              <a:buNone/>
            </a:pPr>
            <a:r>
              <a:rPr lang="en-US" dirty="0"/>
              <a:t>Result           			100000000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dirty="0"/>
              <a:t>Overflow is ignored, so:</a:t>
            </a:r>
          </a:p>
          <a:p>
            <a:pPr>
              <a:buNone/>
            </a:pPr>
            <a:r>
              <a:rPr lang="en-US" dirty="0"/>
              <a:t>		- 0 = 0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Negation Special Case 2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905000"/>
            <a:ext cx="7556313" cy="42211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		             -128     =        10000000    (twos complement)</a:t>
            </a:r>
          </a:p>
          <a:p>
            <a:pPr>
              <a:buNone/>
            </a:pPr>
            <a:r>
              <a:rPr lang="en-US" dirty="0"/>
              <a:t>Bitwise complement   =         01111111</a:t>
            </a:r>
          </a:p>
          <a:p>
            <a:pPr>
              <a:buNone/>
            </a:pPr>
            <a:r>
              <a:rPr lang="en-US" dirty="0"/>
              <a:t>Add 1 to LSB                          </a:t>
            </a:r>
            <a:r>
              <a:rPr lang="en-US" u="sng" dirty="0"/>
              <a:t>+                1</a:t>
            </a:r>
          </a:p>
          <a:p>
            <a:pPr>
              <a:buNone/>
            </a:pPr>
            <a:r>
              <a:rPr lang="en-US" dirty="0"/>
              <a:t>Result            		         10000000</a:t>
            </a:r>
          </a:p>
          <a:p>
            <a:pPr>
              <a:buNone/>
            </a:pPr>
            <a:r>
              <a:rPr lang="en-US" dirty="0"/>
              <a:t>So:</a:t>
            </a:r>
          </a:p>
          <a:p>
            <a:pPr>
              <a:buNone/>
            </a:pPr>
            <a:r>
              <a:rPr lang="en-US" dirty="0"/>
              <a:t>-(-128) = -128   X</a:t>
            </a:r>
          </a:p>
          <a:p>
            <a:pPr>
              <a:buNone/>
            </a:pPr>
            <a:r>
              <a:rPr lang="en-US" dirty="0"/>
              <a:t>Monitor MSB (sign bit)</a:t>
            </a:r>
          </a:p>
          <a:p>
            <a:pPr>
              <a:buNone/>
            </a:pPr>
            <a:r>
              <a:rPr lang="en-US" dirty="0"/>
              <a:t>It should change during negation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us 3"/>
          <p:cNvSpPr/>
          <p:nvPr/>
        </p:nvSpPr>
        <p:spPr>
          <a:xfrm>
            <a:off x="381000" y="228600"/>
            <a:ext cx="1447800" cy="144780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TextBox 4"/>
          <p:cNvSpPr txBox="1"/>
          <p:nvPr/>
        </p:nvSpPr>
        <p:spPr>
          <a:xfrm>
            <a:off x="7884964" y="176412"/>
            <a:ext cx="1259036" cy="509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7" name="Picture 6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t="8122" r="10468" b="47208"/>
          <a:stretch/>
        </p:blipFill>
        <p:spPr>
          <a:xfrm>
            <a:off x="827584" y="476672"/>
            <a:ext cx="8532440" cy="6157960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90600" y="1676400"/>
            <a:ext cx="57150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  OVERFLOW RULE: </a:t>
            </a:r>
          </a:p>
          <a:p>
            <a:endParaRPr lang="en-US" sz="3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3600" dirty="0">
                <a:solidFill>
                  <a:schemeClr val="accent1"/>
                </a:solidFill>
                <a:latin typeface="+mn-lt"/>
              </a:rPr>
              <a:t>If two numbers are added, and they are both positive or both negative, then overflow occurs if and only if the result has the opposite sign.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400" y="990600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n-lt"/>
              </a:rPr>
              <a:t>Overflow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7086600" y="3200400"/>
            <a:ext cx="152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n-lt"/>
              </a:rPr>
              <a:t>Rule</a:t>
            </a:r>
          </a:p>
        </p:txBody>
      </p:sp>
      <p:sp useBgFill="1">
        <p:nvSpPr>
          <p:cNvPr id="9" name="TextBox 8"/>
          <p:cNvSpPr txBox="1"/>
          <p:nvPr/>
        </p:nvSpPr>
        <p:spPr>
          <a:xfrm>
            <a:off x="228600" y="4569060"/>
            <a:ext cx="381000" cy="6887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2279" cy="2144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1484784"/>
            <a:ext cx="5458544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SUBTRACTION RULE: </a:t>
            </a:r>
          </a:p>
          <a:p>
            <a:endParaRPr lang="en-US" sz="36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3600" dirty="0">
                <a:solidFill>
                  <a:schemeClr val="accent1"/>
                </a:solidFill>
                <a:latin typeface="+mn-lt"/>
              </a:rPr>
              <a:t>To subtract one number (subtrahend) from another (minuend), take the twos complement (negation) of the subtrahend and add it</a:t>
            </a:r>
          </a:p>
          <a:p>
            <a:r>
              <a:rPr lang="en-US" sz="3600" dirty="0">
                <a:solidFill>
                  <a:schemeClr val="accent1"/>
                </a:solidFill>
                <a:latin typeface="+mn-lt"/>
              </a:rPr>
              <a:t>to the minuend.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0" y="990600"/>
            <a:ext cx="198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n-lt"/>
              </a:rPr>
              <a:t>Subtraction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086600" y="3200400"/>
            <a:ext cx="152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n-lt"/>
              </a:rPr>
              <a:t>Rule</a:t>
            </a:r>
          </a:p>
        </p:txBody>
      </p:sp>
      <p:sp useBgFill="1">
        <p:nvSpPr>
          <p:cNvPr id="9" name="TextBox 8"/>
          <p:cNvSpPr txBox="1"/>
          <p:nvPr/>
        </p:nvSpPr>
        <p:spPr>
          <a:xfrm>
            <a:off x="228600" y="4569060"/>
            <a:ext cx="381000" cy="6887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19999" cy="19311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inus 6"/>
          <p:cNvSpPr/>
          <p:nvPr/>
        </p:nvSpPr>
        <p:spPr>
          <a:xfrm>
            <a:off x="304800" y="0"/>
            <a:ext cx="1447800" cy="1219200"/>
          </a:xfrm>
          <a:prstGeom prst="mathMin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TextBox 7"/>
          <p:cNvSpPr txBox="1"/>
          <p:nvPr/>
        </p:nvSpPr>
        <p:spPr>
          <a:xfrm>
            <a:off x="8079000" y="176412"/>
            <a:ext cx="836399" cy="509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" t="8284" r="7314" b="30477"/>
          <a:stretch/>
        </p:blipFill>
        <p:spPr>
          <a:xfrm>
            <a:off x="1763688" y="75987"/>
            <a:ext cx="7056784" cy="6535966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10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3400" y="5085184"/>
            <a:ext cx="8610600" cy="838200"/>
          </a:xfrm>
        </p:spPr>
        <p:txBody>
          <a:bodyPr>
            <a:normAutofit/>
          </a:bodyPr>
          <a:lstStyle/>
          <a:p>
            <a:r>
              <a:rPr lang="en-US" sz="4400" dirty="0"/>
              <a:t>Computer Arithmetic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5" b="18620"/>
          <a:stretch/>
        </p:blipFill>
        <p:spPr>
          <a:xfrm>
            <a:off x="899592" y="-1384"/>
            <a:ext cx="7722545" cy="6623357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Box 4"/>
          <p:cNvSpPr txBox="1"/>
          <p:nvPr/>
        </p:nvSpPr>
        <p:spPr>
          <a:xfrm>
            <a:off x="7955522" y="158770"/>
            <a:ext cx="1188477" cy="5270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Multiply 6"/>
          <p:cNvSpPr/>
          <p:nvPr/>
        </p:nvSpPr>
        <p:spPr>
          <a:xfrm>
            <a:off x="179512" y="228600"/>
            <a:ext cx="1656184" cy="176024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5" b="28040"/>
          <a:stretch/>
        </p:blipFill>
        <p:spPr>
          <a:xfrm>
            <a:off x="-468560" y="908720"/>
            <a:ext cx="10529184" cy="5400600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-292497"/>
            <a:ext cx="5616624" cy="7268571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2" b="13259"/>
          <a:stretch/>
        </p:blipFill>
        <p:spPr>
          <a:xfrm>
            <a:off x="1475656" y="-183388"/>
            <a:ext cx="6336703" cy="660697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6" name="Picture 5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t="7310" r="8996" b="64264"/>
          <a:stretch/>
        </p:blipFill>
        <p:spPr>
          <a:xfrm>
            <a:off x="-25252" y="1196752"/>
            <a:ext cx="9206714" cy="4109723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6" name="Picture 5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5" t="8447" r="9417" b="62802"/>
          <a:stretch/>
        </p:blipFill>
        <p:spPr>
          <a:xfrm>
            <a:off x="-180528" y="980728"/>
            <a:ext cx="9768104" cy="4561421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/>
          <p:cNvSpPr txBox="1"/>
          <p:nvPr/>
        </p:nvSpPr>
        <p:spPr>
          <a:xfrm>
            <a:off x="228600" y="4637950"/>
            <a:ext cx="380999" cy="6198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2" b="13259"/>
          <a:stretch/>
        </p:blipFill>
        <p:spPr>
          <a:xfrm>
            <a:off x="1403648" y="-112661"/>
            <a:ext cx="6435528" cy="67100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5" name="Picture 4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8" b="22680"/>
          <a:stretch/>
        </p:blipFill>
        <p:spPr>
          <a:xfrm>
            <a:off x="-468560" y="164200"/>
            <a:ext cx="9770285" cy="6674953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6660" r="10257" b="50294"/>
          <a:stretch/>
        </p:blipFill>
        <p:spPr>
          <a:xfrm>
            <a:off x="-324544" y="188640"/>
            <a:ext cx="9468544" cy="6602390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5"/>
          <p:cNvSpPr txBox="1"/>
          <p:nvPr/>
        </p:nvSpPr>
        <p:spPr>
          <a:xfrm>
            <a:off x="7920242" y="141129"/>
            <a:ext cx="1223757" cy="69707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Division 6"/>
          <p:cNvSpPr/>
          <p:nvPr/>
        </p:nvSpPr>
        <p:spPr>
          <a:xfrm>
            <a:off x="609600" y="304800"/>
            <a:ext cx="1600200" cy="1447800"/>
          </a:xfrm>
          <a:prstGeom prst="mathDivid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2" b="29502"/>
          <a:stretch/>
        </p:blipFill>
        <p:spPr>
          <a:xfrm>
            <a:off x="-396552" y="1340768"/>
            <a:ext cx="10663410" cy="5290121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560" y="2708920"/>
            <a:ext cx="7556500" cy="1116012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-387424"/>
            <a:ext cx="5760640" cy="74549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lus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" b="6761"/>
          <a:stretch/>
        </p:blipFill>
        <p:spPr>
          <a:xfrm>
            <a:off x="1475656" y="0"/>
            <a:ext cx="5832648" cy="6596379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Floating-Point Representation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a fixed-point notation it is possible to represent a range of positive and negative integers centered on or near 0</a:t>
            </a:r>
          </a:p>
          <a:p>
            <a:r>
              <a:rPr lang="en-US" dirty="0"/>
              <a:t>By assuming a fixed binary or radix point, this format allows the representation of numbers with a fractional component as well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Very large numbers cannot be represented nor can very small fractions</a:t>
            </a:r>
          </a:p>
          <a:p>
            <a:pPr lvl="1"/>
            <a:r>
              <a:rPr lang="en-US" dirty="0"/>
              <a:t>The fractional part of the quotient in a division of two large numbers could be lost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219200" y="1143000"/>
            <a:ext cx="2168482" cy="774700"/>
          </a:xfrm>
        </p:spPr>
        <p:txBody>
          <a:bodyPr/>
          <a:lstStyle/>
          <a:p>
            <a:r>
              <a:rPr lang="en-US" sz="3200" dirty="0"/>
              <a:t>Principles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4" t="15757" r="-1" b="16995"/>
          <a:stretch/>
        </p:blipFill>
        <p:spPr>
          <a:xfrm>
            <a:off x="-324544" y="836712"/>
            <a:ext cx="10255016" cy="5071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Floating-Point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49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final portion of the word</a:t>
            </a:r>
          </a:p>
          <a:p>
            <a:r>
              <a:rPr lang="en-US" dirty="0"/>
              <a:t>Any floating-point number can be expressed in many ways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100" i="1" dirty="0"/>
          </a:p>
          <a:p>
            <a:r>
              <a:rPr lang="en-US" i="1" dirty="0"/>
              <a:t>Normal number</a:t>
            </a:r>
            <a:endParaRPr lang="en-US" dirty="0"/>
          </a:p>
          <a:p>
            <a:pPr lvl="1"/>
            <a:r>
              <a:rPr lang="en-US" dirty="0"/>
              <a:t>The most significant digit of the significand is nonzero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dirty="0"/>
              <a:t>       Significand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429000"/>
            <a:ext cx="6781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The following are equivalent, where the significand is expressed in binary form: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		0.110 * 2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		   110 * 2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2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	            0.0110 * 2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6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676400" y="3276600"/>
            <a:ext cx="5029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5334000"/>
            <a:ext cx="5029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5" name="Picture 4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3320" r="3642" b="12122"/>
          <a:stretch/>
        </p:blipFill>
        <p:spPr>
          <a:xfrm>
            <a:off x="0" y="614738"/>
            <a:ext cx="9144000" cy="5701996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3" b="44609"/>
          <a:stretch/>
        </p:blipFill>
        <p:spPr>
          <a:xfrm>
            <a:off x="-180528" y="1412776"/>
            <a:ext cx="9696635" cy="3995165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8600"/>
            <a:ext cx="7556500" cy="1116013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IEEE Standard 754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82022442"/>
              </p:ext>
            </p:extLst>
          </p:nvPr>
        </p:nvGraphicFramePr>
        <p:xfrm>
          <a:off x="381000" y="1371600"/>
          <a:ext cx="84582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3608" y="6093296"/>
            <a:ext cx="723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* not including implied bit and not including sign bit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720"/>
            <a:ext cx="7360246" cy="540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45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Table 10.3  IEEE 754 Format Parameters </a:t>
            </a:r>
          </a:p>
        </p:txBody>
      </p:sp>
    </p:spTree>
  </p:cSld>
  <p:clrMapOvr>
    <a:masterClrMapping/>
  </p:clrMapOvr>
  <p:transition spd="med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260648"/>
            <a:ext cx="845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Table 10.5  </a:t>
            </a:r>
          </a:p>
          <a:p>
            <a:pPr algn="ctr"/>
            <a:r>
              <a:rPr lang="en-US" sz="2000" dirty="0">
                <a:latin typeface="+mn-lt"/>
              </a:rPr>
              <a:t> Interpretation of IEEE 754 Floating-Point Numbers (page 1 of 3)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40768"/>
            <a:ext cx="8784976" cy="4410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04" y="573325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(a) binary32 format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/>
          <p:cNvSpPr txBox="1"/>
          <p:nvPr/>
        </p:nvSpPr>
        <p:spPr>
          <a:xfrm>
            <a:off x="8077200" y="228601"/>
            <a:ext cx="838200" cy="5333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60648"/>
            <a:ext cx="7798099" cy="6202664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&amp; Logic Unit (ALU)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7556313" cy="4144963"/>
          </a:xfrm>
        </p:spPr>
        <p:txBody>
          <a:bodyPr/>
          <a:lstStyle/>
          <a:p>
            <a:r>
              <a:rPr lang="en-US" dirty="0"/>
              <a:t>Part of the computer that actually performs arithmetic and logical operations on data</a:t>
            </a:r>
          </a:p>
          <a:p>
            <a:r>
              <a:rPr lang="en-US" dirty="0"/>
              <a:t>All of the other elements of the computer system are there mainly to bring data into the ALU for it to process and then to take the results back out</a:t>
            </a:r>
          </a:p>
          <a:p>
            <a:r>
              <a:rPr lang="en-US" dirty="0"/>
              <a:t>Based on the use of simple digital logic devices that can store binary digits and perform simple Boolean logic operations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725144"/>
            <a:ext cx="2082800" cy="14859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7"/>
          <a:stretch/>
        </p:blipFill>
        <p:spPr>
          <a:xfrm>
            <a:off x="-27095" y="0"/>
            <a:ext cx="9304469" cy="675860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2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-531440"/>
            <a:ext cx="5832648" cy="754813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2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" b="5787"/>
          <a:stretch/>
        </p:blipFill>
        <p:spPr>
          <a:xfrm>
            <a:off x="1835696" y="0"/>
            <a:ext cx="5750644" cy="652781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45526" cy="856129"/>
          </a:xfrm>
        </p:spPr>
        <p:txBody>
          <a:bodyPr>
            <a:no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IEEE Standard for Binary Floating-Point Arithmetic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90600" y="2286000"/>
            <a:ext cx="7556313" cy="4144963"/>
          </a:xfrm>
        </p:spPr>
        <p:txBody>
          <a:bodyPr/>
          <a:lstStyle/>
          <a:p>
            <a:pPr>
              <a:buNone/>
            </a:pPr>
            <a:r>
              <a:rPr lang="en-US" dirty="0"/>
              <a:t>Is treated as the limiting case of real arithmetic, with the infinity values given the following interpretation: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			- ∞ &lt; (every finite number) &lt; + ∞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28600" indent="-228600">
              <a:spcBef>
                <a:spcPts val="2000"/>
              </a:spcBef>
              <a:spcAft>
                <a:spcPts val="1200"/>
              </a:spcAft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Infinity</a:t>
            </a:r>
          </a:p>
        </p:txBody>
      </p:sp>
      <p:sp useBgFill="1">
        <p:nvSpPr>
          <p:cNvPr id="7" name="TextBox 6"/>
          <p:cNvSpPr txBox="1"/>
          <p:nvPr/>
        </p:nvSpPr>
        <p:spPr>
          <a:xfrm>
            <a:off x="304800" y="4710189"/>
            <a:ext cx="304800" cy="3952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3861048"/>
            <a:ext cx="7696200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For example:</a:t>
            </a: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 + (+ ∞ )  = + ∞		 	 5÷ (+ ∞ ) 	 = +0</a:t>
            </a: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5 - (+ ∞ )   = - ∞  		 (+ ∞ ) + (+ ∞ ) 	 = + ∞ </a:t>
            </a: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 + (- ∞ )   = - ∞  		  (- ∞ ) + (- ∞)       = - ∞</a:t>
            </a: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5 - (- ∞ )    = + ∞ 		   (- ∞ ) - (+ ∞ )     = - ∞</a:t>
            </a:r>
          </a:p>
          <a:p>
            <a:pPr marL="228600" indent="-228600" eaLnBrk="1" hangingPunct="1"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 * (+ ∞ )  = + ∞ 		   (+ ∞ ) - (- ∞ )     = + ∞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8864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n-lt"/>
              </a:rPr>
              <a:t>Table 10.7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+mn-lt"/>
              </a:rPr>
              <a:t>Operations that Produce a Quiet NaN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218" r="9957"/>
          <a:stretch/>
        </p:blipFill>
        <p:spPr>
          <a:xfrm>
            <a:off x="323528" y="1340768"/>
            <a:ext cx="8496944" cy="54437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2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14458" r="7910" b="11634"/>
          <a:stretch/>
        </p:blipFill>
        <p:spPr>
          <a:xfrm>
            <a:off x="107504" y="548680"/>
            <a:ext cx="8717128" cy="598173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/>
              <a:t>Summary 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348880"/>
            <a:ext cx="3657600" cy="4343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ALU</a:t>
            </a:r>
          </a:p>
          <a:p>
            <a:pPr>
              <a:spcBef>
                <a:spcPts val="600"/>
              </a:spcBef>
            </a:pPr>
            <a:r>
              <a:rPr lang="en-US" dirty="0"/>
              <a:t>Integer representation</a:t>
            </a:r>
          </a:p>
          <a:p>
            <a:pPr lvl="1"/>
            <a:r>
              <a:rPr lang="en-US" dirty="0"/>
              <a:t>Sign-magnitude representation</a:t>
            </a:r>
          </a:p>
          <a:p>
            <a:pPr lvl="1"/>
            <a:r>
              <a:rPr lang="en-US" dirty="0"/>
              <a:t>Twos complement representation</a:t>
            </a:r>
          </a:p>
          <a:p>
            <a:pPr lvl="1"/>
            <a:r>
              <a:rPr lang="en-US" dirty="0"/>
              <a:t>Range extension</a:t>
            </a:r>
          </a:p>
          <a:p>
            <a:pPr lvl="1"/>
            <a:r>
              <a:rPr lang="en-US" dirty="0"/>
              <a:t>Fixed-point representation</a:t>
            </a:r>
          </a:p>
          <a:p>
            <a:pPr marL="228600" lvl="1">
              <a:buClr>
                <a:schemeClr val="accent1"/>
              </a:buClr>
            </a:pPr>
            <a:r>
              <a:rPr lang="en-US" dirty="0"/>
              <a:t>Floating-point representation</a:t>
            </a:r>
          </a:p>
          <a:p>
            <a:pPr lvl="1"/>
            <a:r>
              <a:rPr lang="en-US" dirty="0"/>
              <a:t>Principles</a:t>
            </a:r>
          </a:p>
          <a:p>
            <a:pPr lvl="1"/>
            <a:r>
              <a:rPr lang="en-US" dirty="0"/>
              <a:t>IEEE standard for binary floating-point representation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724400" y="2133600"/>
            <a:ext cx="3810000" cy="4724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Integer arithmetic</a:t>
            </a:r>
          </a:p>
          <a:p>
            <a:pPr lvl="1"/>
            <a:r>
              <a:rPr lang="en-US" dirty="0"/>
              <a:t>Negation</a:t>
            </a:r>
          </a:p>
          <a:p>
            <a:pPr lvl="1"/>
            <a:r>
              <a:rPr lang="en-US" dirty="0"/>
              <a:t>Addition and subtraction</a:t>
            </a:r>
          </a:p>
          <a:p>
            <a:pPr lvl="1"/>
            <a:r>
              <a:rPr lang="en-US" dirty="0"/>
              <a:t>Multiplication</a:t>
            </a:r>
          </a:p>
          <a:p>
            <a:pPr lvl="1"/>
            <a:r>
              <a:rPr lang="en-US" dirty="0"/>
              <a:t>Division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Floating-point arithmetic</a:t>
            </a:r>
          </a:p>
          <a:p>
            <a:pPr lvl="1"/>
            <a:r>
              <a:rPr lang="en-US" dirty="0"/>
              <a:t>Addition and subtraction</a:t>
            </a:r>
          </a:p>
          <a:p>
            <a:pPr lvl="1"/>
            <a:r>
              <a:rPr lang="en-US" dirty="0"/>
              <a:t>Multiplication and division</a:t>
            </a:r>
          </a:p>
          <a:p>
            <a:pPr lvl="1"/>
            <a:r>
              <a:rPr lang="en-US" dirty="0"/>
              <a:t>Precision consideration</a:t>
            </a:r>
          </a:p>
          <a:p>
            <a:pPr lvl="1"/>
            <a:r>
              <a:rPr lang="en-US" dirty="0"/>
              <a:t>IEEE standard for binary floating-point arithmetic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3657600" cy="1098177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10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Computer </a:t>
            </a:r>
          </a:p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Arithmetic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0" b="25604"/>
          <a:stretch/>
        </p:blipFill>
        <p:spPr>
          <a:xfrm>
            <a:off x="-252536" y="390483"/>
            <a:ext cx="9649072" cy="6044485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Number: (Integer, Real number)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Integer Representation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828800"/>
            <a:ext cx="7556313" cy="4297363"/>
          </a:xfrm>
        </p:spPr>
        <p:txBody>
          <a:bodyPr/>
          <a:lstStyle/>
          <a:p>
            <a:r>
              <a:rPr lang="en-US" dirty="0"/>
              <a:t>In the binary number system arbitrary numbers can be represented with:  </a:t>
            </a:r>
          </a:p>
          <a:p>
            <a:pPr lvl="1"/>
            <a:r>
              <a:rPr lang="en-US" dirty="0"/>
              <a:t>The digits zero and one</a:t>
            </a:r>
          </a:p>
          <a:p>
            <a:pPr lvl="1"/>
            <a:r>
              <a:rPr lang="en-US" dirty="0"/>
              <a:t>The minus sign (for negative numbers)</a:t>
            </a:r>
          </a:p>
          <a:p>
            <a:pPr lvl="1"/>
            <a:r>
              <a:rPr lang="en-US" dirty="0"/>
              <a:t>The period, or </a:t>
            </a:r>
            <a:r>
              <a:rPr lang="en-US" b="1" i="1" dirty="0"/>
              <a:t>radix point </a:t>
            </a:r>
            <a:r>
              <a:rPr lang="en-US" dirty="0"/>
              <a:t>(for numbers with a fractional component)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For purposes of computer storage and processing we do not have the benefit of special symbols for the minus sign and radix point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Only binary digits (0,1) may be used to represent numbers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8600"/>
            <a:ext cx="1816100" cy="17208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7556500" cy="1116012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Sign-Magnitude Representation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(1s complement, 2’s complement)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</p:nvPr>
        </p:nvGraphicFramePr>
        <p:xfrm>
          <a:off x="304800" y="1600200"/>
          <a:ext cx="8534400" cy="483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684" y="836712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Table 10.1  </a:t>
            </a:r>
          </a:p>
          <a:p>
            <a:pPr algn="ctr"/>
            <a:r>
              <a:rPr lang="en-US" sz="2200" dirty="0">
                <a:latin typeface="+mn-lt"/>
              </a:rPr>
              <a:t>Characteristics of Twos Complement Representation and Arithmetic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88840"/>
            <a:ext cx="8877643" cy="4392488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692696"/>
            <a:ext cx="6911032" cy="60127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1" y="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Table 10.2  </a:t>
            </a:r>
          </a:p>
          <a:p>
            <a:pPr algn="ctr"/>
            <a:r>
              <a:rPr lang="en-US" sz="2000" dirty="0">
                <a:latin typeface="+mn-lt"/>
              </a:rPr>
              <a:t>Alternative Representations for 4-Bit Integers </a:t>
            </a:r>
          </a:p>
        </p:txBody>
      </p:sp>
    </p:spTree>
  </p:cSld>
  <p:clrMapOvr>
    <a:masterClrMapping/>
  </p:clrMapOvr>
  <p:transition spd="med">
    <p:dissolve/>
  </p:transition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4941</TotalTime>
  <Words>9620</Words>
  <Application>Microsoft Office PowerPoint</Application>
  <PresentationFormat>화면 슬라이드 쇼(4:3)</PresentationFormat>
  <Paragraphs>881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Arial</vt:lpstr>
      <vt:lpstr>Rockwell</vt:lpstr>
      <vt:lpstr>Times New Roman</vt:lpstr>
      <vt:lpstr>Wingdings</vt:lpstr>
      <vt:lpstr>Advantage</vt:lpstr>
      <vt:lpstr>William Stallings  Computer Organization  and Architecture 10th Edition</vt:lpstr>
      <vt:lpstr>Chapter 10</vt:lpstr>
      <vt:lpstr>Structure</vt:lpstr>
      <vt:lpstr>Arithmetic &amp; Logic Unit (ALU)</vt:lpstr>
      <vt:lpstr>PowerPoint 프레젠테이션</vt:lpstr>
      <vt:lpstr>Number: (Integer, Real number) Integer Representation</vt:lpstr>
      <vt:lpstr>Sign-Magnitude Representation (1s complement, 2’s complement)</vt:lpstr>
      <vt:lpstr>PowerPoint 프레젠테이션</vt:lpstr>
      <vt:lpstr>PowerPoint 프레젠테이션</vt:lpstr>
      <vt:lpstr>PowerPoint 프레젠테이션</vt:lpstr>
      <vt:lpstr>Range Extension </vt:lpstr>
      <vt:lpstr>Fixed-Point Representation</vt:lpstr>
      <vt:lpstr>Negation</vt:lpstr>
      <vt:lpstr>Negation Special Case 1</vt:lpstr>
      <vt:lpstr>Negation Special Case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Floating-Point Representation</vt:lpstr>
      <vt:lpstr>PowerPoint 프레젠테이션</vt:lpstr>
      <vt:lpstr>Floating-Point</vt:lpstr>
      <vt:lpstr>PowerPoint 프레젠테이션</vt:lpstr>
      <vt:lpstr>PowerPoint 프레젠테이션</vt:lpstr>
      <vt:lpstr>IEEE Standard 754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IEEE Standard for Binary Floating-Point Arithmetic</vt:lpstr>
      <vt:lpstr>PowerPoint 프레젠테이션</vt:lpstr>
      <vt:lpstr>PowerPoint 프레젠테이션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 Arithmetic</dc:title>
  <dc:creator>Adrian J Pullin</dc:creator>
  <cp:lastModifiedBy>경산 조</cp:lastModifiedBy>
  <cp:revision>122</cp:revision>
  <cp:lastPrinted>2018-10-04T01:34:57Z</cp:lastPrinted>
  <dcterms:created xsi:type="dcterms:W3CDTF">2012-07-03T02:46:08Z</dcterms:created>
  <dcterms:modified xsi:type="dcterms:W3CDTF">2021-09-23T06:28:28Z</dcterms:modified>
</cp:coreProperties>
</file>